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0"/>
  </p:notesMasterIdLst>
  <p:sldIdLst>
    <p:sldId id="256" r:id="rId2"/>
    <p:sldId id="257" r:id="rId3"/>
    <p:sldId id="281" r:id="rId4"/>
    <p:sldId id="258" r:id="rId5"/>
    <p:sldId id="259" r:id="rId6"/>
    <p:sldId id="260" r:id="rId7"/>
    <p:sldId id="283"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240" y="84"/>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279336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5028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97751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196425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13869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412818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.1</a:t>
            </a:r>
          </a:p>
        </p:txBody>
      </p:sp>
    </p:spTree>
    <p:extLst>
      <p:ext uri="{BB962C8B-B14F-4D97-AF65-F5344CB8AC3E}">
        <p14:creationId xmlns:p14="http://schemas.microsoft.com/office/powerpoint/2010/main" val="356753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188764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1825879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427978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64831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09558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163219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102140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518284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2805772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885151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extLst>
      <p:ext uri="{BB962C8B-B14F-4D97-AF65-F5344CB8AC3E}">
        <p14:creationId xmlns:p14="http://schemas.microsoft.com/office/powerpoint/2010/main" val="2692841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90495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55750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dirty="0" smtClean="0"/>
              <a:t>Quack like a duck </a:t>
            </a:r>
            <a:endParaRPr lang="en-US" dirty="0"/>
          </a:p>
        </p:txBody>
      </p:sp>
    </p:spTree>
    <p:extLst>
      <p:ext uri="{BB962C8B-B14F-4D97-AF65-F5344CB8AC3E}">
        <p14:creationId xmlns:p14="http://schemas.microsoft.com/office/powerpoint/2010/main" val="224294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265834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39619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73494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181358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98389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67566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XVpV73wSyG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508000" y="834300"/>
            <a:ext cx="9220200"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5555">
                <a:solidFill>
                  <a:srgbClr val="04617B"/>
                </a:solidFill>
                <a:latin typeface="Arial"/>
                <a:ea typeface="Arial"/>
                <a:cs typeface="Arial"/>
                <a:sym typeface="Arial"/>
              </a:rPr>
              <a:t>Welcome!</a:t>
            </a:r>
          </a:p>
        </p:txBody>
      </p:sp>
      <p:sp>
        <p:nvSpPr>
          <p:cNvPr id="24" name="Shape 24"/>
          <p:cNvSpPr txBox="1"/>
          <p:nvPr/>
        </p:nvSpPr>
        <p:spPr>
          <a:xfrm>
            <a:off x="610300" y="2201325"/>
            <a:ext cx="9015574" cy="4852799"/>
          </a:xfrm>
          <a:prstGeom prst="rect">
            <a:avLst/>
          </a:prstGeom>
          <a:noFill/>
          <a:ln>
            <a:noFill/>
          </a:ln>
        </p:spPr>
        <p:txBody>
          <a:bodyPr lIns="38100" tIns="38100" rIns="38100" bIns="38100" anchor="t" anchorCtr="0">
            <a:noAutofit/>
          </a:bodyPr>
          <a:lstStyle/>
          <a:p>
            <a:pPr marL="381000" marR="0" lvl="0" indent="-234244" algn="l" rtl="0">
              <a:lnSpc>
                <a:spcPct val="120192"/>
              </a:lnSpc>
              <a:spcBef>
                <a:spcPts val="0"/>
              </a:spcBef>
              <a:spcAft>
                <a:spcPts val="0"/>
              </a:spcAft>
              <a:buClr>
                <a:srgbClr val="000000"/>
              </a:buClr>
              <a:buSzPct val="99616"/>
              <a:buFont typeface="Arial"/>
              <a:buChar char="●"/>
            </a:pPr>
            <a:r>
              <a:rPr lang="en-US" sz="2888" dirty="0">
                <a:solidFill>
                  <a:srgbClr val="000000"/>
                </a:solidFill>
                <a:latin typeface="Arial"/>
                <a:ea typeface="Arial"/>
                <a:cs typeface="Arial"/>
                <a:sym typeface="Arial"/>
              </a:rPr>
              <a:t>As you come in</a:t>
            </a:r>
            <a:r>
              <a:rPr lang="en-US" sz="2888" dirty="0" smtClean="0">
                <a:solidFill>
                  <a:srgbClr val="000000"/>
                </a:solidFill>
                <a:latin typeface="Arial"/>
                <a:ea typeface="Arial"/>
                <a:cs typeface="Arial"/>
                <a:sym typeface="Arial"/>
              </a:rPr>
              <a:t>…</a:t>
            </a:r>
          </a:p>
          <a:p>
            <a:pPr marL="381000" marR="0" lvl="0" indent="-234244" algn="l" rtl="0">
              <a:lnSpc>
                <a:spcPct val="120192"/>
              </a:lnSpc>
              <a:spcBef>
                <a:spcPts val="0"/>
              </a:spcBef>
              <a:spcAft>
                <a:spcPts val="0"/>
              </a:spcAft>
              <a:buClr>
                <a:srgbClr val="000000"/>
              </a:buClr>
              <a:buSzPct val="99616"/>
              <a:buFont typeface="Arial"/>
              <a:buChar char="●"/>
            </a:pPr>
            <a:endParaRPr lang="en-US" sz="2888" dirty="0" smtClean="0"/>
          </a:p>
          <a:p>
            <a:pPr marL="381000" marR="0" lvl="0" indent="-234244" algn="l" rtl="0">
              <a:lnSpc>
                <a:spcPct val="120192"/>
              </a:lnSpc>
              <a:spcBef>
                <a:spcPts val="0"/>
              </a:spcBef>
              <a:spcAft>
                <a:spcPts val="0"/>
              </a:spcAft>
              <a:buClr>
                <a:srgbClr val="000000"/>
              </a:buClr>
              <a:buSzPct val="99616"/>
              <a:buFont typeface="Arial"/>
              <a:buChar char="●"/>
            </a:pPr>
            <a:r>
              <a:rPr lang="en-US" sz="2888" dirty="0" smtClean="0"/>
              <a:t>Vocab quiz on desk complete with elbow partner and turn in</a:t>
            </a:r>
            <a:endParaRPr lang="en-US" sz="2888" dirty="0">
              <a:solidFill>
                <a:srgbClr val="000000"/>
              </a:solidFill>
              <a:latin typeface="Arial"/>
              <a:ea typeface="Arial"/>
              <a:cs typeface="Arial"/>
              <a:sym typeface="Arial"/>
            </a:endParaRPr>
          </a:p>
          <a:p>
            <a:pPr marL="762000" marR="0" lvl="1" indent="-237066" algn="l" rtl="0">
              <a:lnSpc>
                <a:spcPct val="119791"/>
              </a:lnSpc>
              <a:spcBef>
                <a:spcPts val="479"/>
              </a:spcBef>
              <a:spcAft>
                <a:spcPts val="0"/>
              </a:spcAft>
              <a:buClr>
                <a:srgbClr val="000000"/>
              </a:buClr>
              <a:buSzPct val="101149"/>
              <a:buFont typeface="Courier New"/>
              <a:buChar char="o"/>
            </a:pPr>
            <a:r>
              <a:rPr lang="en-US" sz="2933" dirty="0"/>
              <a:t>S</a:t>
            </a:r>
            <a:r>
              <a:rPr lang="en-US" sz="2933" dirty="0" smtClean="0"/>
              <a:t>econd </a:t>
            </a:r>
            <a:r>
              <a:rPr lang="en-US" sz="2933" dirty="0"/>
              <a:t>column of chart about </a:t>
            </a:r>
            <a:r>
              <a:rPr lang="en-US" sz="2933" dirty="0" smtClean="0"/>
              <a:t>Ash conformity (Article on Blog) </a:t>
            </a:r>
            <a:endParaRPr lang="en-US" sz="2933" dirty="0"/>
          </a:p>
          <a:p>
            <a:pPr marL="1143000" marR="0" lvl="2" indent="-237066" algn="l" rtl="0">
              <a:lnSpc>
                <a:spcPct val="119791"/>
              </a:lnSpc>
              <a:spcBef>
                <a:spcPts val="479"/>
              </a:spcBef>
              <a:spcAft>
                <a:spcPts val="0"/>
              </a:spcAft>
              <a:buClr>
                <a:srgbClr val="000000"/>
              </a:buClr>
              <a:buSzPct val="101149"/>
              <a:buFont typeface="Wingdings"/>
              <a:buChar char="§"/>
            </a:pPr>
            <a:r>
              <a:rPr lang="en-US" sz="2933" dirty="0"/>
              <a:t>What was he trying to find out?</a:t>
            </a:r>
          </a:p>
          <a:p>
            <a:pPr marL="1143000" marR="0" lvl="2" indent="-237066" algn="l" rtl="0">
              <a:lnSpc>
                <a:spcPct val="119791"/>
              </a:lnSpc>
              <a:spcBef>
                <a:spcPts val="479"/>
              </a:spcBef>
              <a:spcAft>
                <a:spcPts val="0"/>
              </a:spcAft>
              <a:buClr>
                <a:srgbClr val="000000"/>
              </a:buClr>
              <a:buSzPct val="101149"/>
              <a:buFont typeface="Wingdings"/>
              <a:buChar char="§"/>
            </a:pPr>
            <a:r>
              <a:rPr lang="en-US" sz="2933" dirty="0"/>
              <a:t>What’s the “storyline” of the experiment?</a:t>
            </a:r>
          </a:p>
          <a:p>
            <a:pPr marL="1143000" marR="0" lvl="2" indent="-237066" algn="l" rtl="0">
              <a:lnSpc>
                <a:spcPct val="119791"/>
              </a:lnSpc>
              <a:spcBef>
                <a:spcPts val="479"/>
              </a:spcBef>
              <a:spcAft>
                <a:spcPts val="0"/>
              </a:spcAft>
              <a:buClr>
                <a:srgbClr val="000000"/>
              </a:buClr>
              <a:buSzPct val="101149"/>
              <a:buFont typeface="Wingdings"/>
              <a:buChar char="§"/>
            </a:pPr>
            <a:r>
              <a:rPr lang="en-US" sz="2933" dirty="0"/>
              <a:t>What were the results?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62000" y="51150"/>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4617B"/>
                </a:solidFill>
                <a:latin typeface="Arial"/>
                <a:ea typeface="Arial"/>
                <a:cs typeface="Arial"/>
                <a:sym typeface="Arial"/>
              </a:rPr>
              <a:t>Asch’s Line Experiment</a:t>
            </a:r>
          </a:p>
        </p:txBody>
      </p:sp>
      <p:pic>
        <p:nvPicPr>
          <p:cNvPr id="75" name="Shape 75"/>
          <p:cNvPicPr preferRelativeResize="0"/>
          <p:nvPr/>
        </p:nvPicPr>
        <p:blipFill>
          <a:blip r:embed="rId4">
            <a:alphaModFix/>
          </a:blip>
          <a:stretch>
            <a:fillRect/>
          </a:stretch>
        </p:blipFill>
        <p:spPr>
          <a:xfrm>
            <a:off x="666750" y="3206725"/>
            <a:ext cx="4878899" cy="3767649"/>
          </a:xfrm>
          <a:prstGeom prst="rect">
            <a:avLst/>
          </a:prstGeom>
          <a:noFill/>
          <a:ln>
            <a:noFill/>
          </a:ln>
        </p:spPr>
      </p:pic>
      <p:sp>
        <p:nvSpPr>
          <p:cNvPr id="76" name="Shape 76"/>
          <p:cNvSpPr txBox="1"/>
          <p:nvPr/>
        </p:nvSpPr>
        <p:spPr>
          <a:xfrm>
            <a:off x="948950" y="1321150"/>
            <a:ext cx="8338249" cy="200587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00"/>
                </a:solidFill>
                <a:latin typeface="Arial"/>
                <a:ea typeface="Arial"/>
                <a:cs typeface="Arial"/>
                <a:sym typeface="Arial"/>
              </a:rPr>
              <a:t>Suggestibility is a subtle type of conformity– adjusting our behavior or thinking toward some group standard.</a:t>
            </a:r>
          </a:p>
        </p:txBody>
      </p:sp>
      <p:sp>
        <p:nvSpPr>
          <p:cNvPr id="77" name="Shape 77"/>
          <p:cNvSpPr txBox="1"/>
          <p:nvPr/>
        </p:nvSpPr>
        <p:spPr>
          <a:xfrm>
            <a:off x="6028950" y="3607150"/>
            <a:ext cx="3766249" cy="3021875"/>
          </a:xfrm>
          <a:prstGeom prst="rect">
            <a:avLst/>
          </a:prstGeom>
          <a:noFill/>
          <a:ln>
            <a:noFill/>
          </a:ln>
        </p:spPr>
        <p:txBody>
          <a:bodyPr lIns="38100" tIns="38100" rIns="38100" bIns="38100" anchor="t" anchorCtr="0">
            <a:noAutofit/>
          </a:bodyPr>
          <a:lstStyle/>
          <a:p>
            <a:pPr marL="0" marR="0" lvl="0" indent="0" algn="ctr">
              <a:lnSpc>
                <a:spcPct val="119791"/>
              </a:lnSpc>
              <a:spcBef>
                <a:spcPts val="0"/>
              </a:spcBef>
              <a:spcAft>
                <a:spcPts val="0"/>
              </a:spcAft>
              <a:buNone/>
            </a:pPr>
            <a:r>
              <a:rPr lang="en-US" sz="2666">
                <a:solidFill>
                  <a:srgbClr val="000000"/>
                </a:solidFill>
                <a:latin typeface="Arial"/>
                <a:ea typeface="Arial"/>
                <a:cs typeface="Arial"/>
                <a:sym typeface="Arial"/>
              </a:rPr>
              <a:t>Placed subjects in groups with pseudo-participants to see if subjects would succumb to pressure of the other group members to give the wrong answer.</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Shape 82"/>
          <p:cNvPicPr preferRelativeResize="0"/>
          <p:nvPr/>
        </p:nvPicPr>
        <p:blipFill>
          <a:blip r:embed="rId4">
            <a:alphaModFix/>
          </a:blip>
          <a:stretch>
            <a:fillRect/>
          </a:stretch>
        </p:blipFill>
        <p:spPr>
          <a:xfrm>
            <a:off x="582075" y="3714750"/>
            <a:ext cx="8890000" cy="3524250"/>
          </a:xfrm>
          <a:prstGeom prst="rect">
            <a:avLst/>
          </a:prstGeom>
          <a:noFill/>
          <a:ln>
            <a:noFill/>
          </a:ln>
        </p:spPr>
      </p:pic>
      <p:sp>
        <p:nvSpPr>
          <p:cNvPr id="83" name="Shape 83"/>
          <p:cNvSpPr txBox="1"/>
          <p:nvPr/>
        </p:nvSpPr>
        <p:spPr>
          <a:xfrm>
            <a:off x="864300" y="1405800"/>
            <a:ext cx="8507575" cy="2259874"/>
          </a:xfrm>
          <a:prstGeom prst="rect">
            <a:avLst/>
          </a:prstGeom>
          <a:noFill/>
          <a:ln>
            <a:noFill/>
          </a:ln>
        </p:spPr>
        <p:txBody>
          <a:bodyPr lIns="38100" tIns="38100" rIns="38100" bIns="38100" anchor="t" anchorCtr="0">
            <a:noAutofit/>
          </a:bodyPr>
          <a:lstStyle/>
          <a:p>
            <a:pPr marL="0" marR="0" lvl="0" indent="0" algn="ctr">
              <a:lnSpc>
                <a:spcPct val="108035"/>
              </a:lnSpc>
              <a:spcBef>
                <a:spcPts val="0"/>
              </a:spcBef>
              <a:spcAft>
                <a:spcPts val="0"/>
              </a:spcAft>
              <a:buNone/>
            </a:pPr>
            <a:r>
              <a:rPr lang="en-US" sz="3111">
                <a:solidFill>
                  <a:srgbClr val="000000"/>
                </a:solidFill>
                <a:latin typeface="Arial"/>
                <a:ea typeface="Arial"/>
                <a:cs typeface="Arial"/>
                <a:sym typeface="Arial"/>
              </a:rPr>
              <a:t>Found that about 1/3 of trial participants regularly conformed to the unanimous but erroneous group answer…with an average of 75% of all participants conforming at least once throughout experiment</a:t>
            </a:r>
          </a:p>
        </p:txBody>
      </p:sp>
      <p:sp>
        <p:nvSpPr>
          <p:cNvPr id="84" name="Shape 84"/>
          <p:cNvSpPr txBox="1"/>
          <p:nvPr/>
        </p:nvSpPr>
        <p:spPr>
          <a:xfrm>
            <a:off x="864300" y="220475"/>
            <a:ext cx="8507575" cy="1243874"/>
          </a:xfrm>
          <a:prstGeom prst="rect">
            <a:avLst/>
          </a:prstGeom>
          <a:noFill/>
          <a:ln>
            <a:noFill/>
          </a:ln>
        </p:spPr>
        <p:txBody>
          <a:bodyPr lIns="38100" tIns="38100" rIns="38100" bIns="38100" anchor="ctr" anchorCtr="0">
            <a:noAutofit/>
          </a:bodyPr>
          <a:lstStyle/>
          <a:p>
            <a:pPr marL="0" marR="0" lvl="0" indent="0" algn="ctr">
              <a:lnSpc>
                <a:spcPct val="120000"/>
              </a:lnSpc>
              <a:spcBef>
                <a:spcPts val="0"/>
              </a:spcBef>
              <a:spcAft>
                <a:spcPts val="0"/>
              </a:spcAft>
              <a:buNone/>
            </a:pPr>
            <a:r>
              <a:rPr lang="en-US" sz="4444">
                <a:solidFill>
                  <a:srgbClr val="04617B"/>
                </a:solidFill>
                <a:latin typeface="Arial"/>
                <a:ea typeface="Arial"/>
                <a:cs typeface="Arial"/>
                <a:sym typeface="Arial"/>
              </a:rPr>
              <a:t>Asch’s Line Experiment</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740825" y="373925"/>
            <a:ext cx="8712199" cy="1295024"/>
          </a:xfrm>
          <a:prstGeom prst="rect">
            <a:avLst/>
          </a:prstGeom>
          <a:noFill/>
          <a:ln>
            <a:noFill/>
          </a:ln>
        </p:spPr>
        <p:txBody>
          <a:bodyPr lIns="38100" tIns="38100" rIns="38100" bIns="38100" anchor="b" anchorCtr="0">
            <a:noAutofit/>
          </a:bodyPr>
          <a:lstStyle/>
          <a:p>
            <a:pPr marL="0" marR="0" lvl="0" indent="0" algn="l">
              <a:lnSpc>
                <a:spcPct val="120138"/>
              </a:lnSpc>
              <a:spcBef>
                <a:spcPts val="0"/>
              </a:spcBef>
              <a:spcAft>
                <a:spcPts val="0"/>
              </a:spcAft>
              <a:buNone/>
            </a:pPr>
            <a:r>
              <a:rPr lang="en-US" sz="4000">
                <a:solidFill>
                  <a:srgbClr val="000000"/>
                </a:solidFill>
                <a:latin typeface="Arial"/>
                <a:ea typeface="Arial"/>
                <a:cs typeface="Arial"/>
                <a:sym typeface="Arial"/>
              </a:rPr>
              <a:t>Conditions that Influence Conformity</a:t>
            </a:r>
          </a:p>
        </p:txBody>
      </p:sp>
      <p:sp>
        <p:nvSpPr>
          <p:cNvPr id="90" name="Shape 90"/>
          <p:cNvSpPr txBox="1"/>
          <p:nvPr/>
        </p:nvSpPr>
        <p:spPr>
          <a:xfrm>
            <a:off x="864300" y="1998475"/>
            <a:ext cx="8507575" cy="4969224"/>
          </a:xfrm>
          <a:prstGeom prst="rect">
            <a:avLst/>
          </a:prstGeom>
          <a:noFill/>
          <a:ln>
            <a:noFill/>
          </a:ln>
        </p:spPr>
        <p:txBody>
          <a:bodyPr lIns="38100" tIns="38100" rIns="38100" bIns="38100" anchor="t" anchorCtr="0">
            <a:noAutofit/>
          </a:bodyPr>
          <a:lstStyle/>
          <a:p>
            <a:pPr marL="381000" marR="0" lvl="0" indent="-234244" algn="l">
              <a:lnSpc>
                <a:spcPct val="120192"/>
              </a:lnSpc>
              <a:spcBef>
                <a:spcPts val="0"/>
              </a:spcBef>
              <a:spcAft>
                <a:spcPts val="0"/>
              </a:spcAft>
              <a:buClr>
                <a:srgbClr val="000000"/>
              </a:buClr>
              <a:buSzPct val="99616"/>
              <a:buAutoNum type="arabicPeriod"/>
            </a:pPr>
            <a:r>
              <a:rPr lang="en-US" sz="2888">
                <a:solidFill>
                  <a:srgbClr val="000000"/>
                </a:solidFill>
                <a:latin typeface="Arial"/>
                <a:ea typeface="Arial"/>
                <a:cs typeface="Arial"/>
                <a:sym typeface="Arial"/>
              </a:rPr>
              <a:t>Size of the group </a:t>
            </a:r>
            <a:r>
              <a:rPr lang="en-US" sz="2666" i="1">
                <a:solidFill>
                  <a:srgbClr val="000000"/>
                </a:solidFill>
                <a:latin typeface="Arial"/>
                <a:ea typeface="Arial"/>
                <a:cs typeface="Arial"/>
                <a:sym typeface="Arial"/>
              </a:rPr>
              <a:t>– the more people, the more likely one is to conform (3+)</a:t>
            </a:r>
          </a:p>
          <a:p>
            <a:pPr marL="0" marR="0" lvl="0" indent="0" algn="l">
              <a:lnSpc>
                <a:spcPct val="120312"/>
              </a:lnSpc>
              <a:spcBef>
                <a:spcPts val="156"/>
              </a:spcBef>
              <a:spcAft>
                <a:spcPts val="0"/>
              </a:spcAft>
              <a:buNone/>
            </a:pPr>
            <a:endParaRPr sz="888" i="1">
              <a:solidFill>
                <a:srgbClr val="000000"/>
              </a:solidFill>
              <a:latin typeface="Arial"/>
              <a:ea typeface="Arial"/>
              <a:cs typeface="Arial"/>
              <a:sym typeface="Arial"/>
            </a:endParaRPr>
          </a:p>
          <a:p>
            <a:pPr marL="381000" marR="0" lvl="0" indent="-234244" algn="l">
              <a:lnSpc>
                <a:spcPct val="120192"/>
              </a:lnSpc>
              <a:spcBef>
                <a:spcPts val="521"/>
              </a:spcBef>
              <a:spcAft>
                <a:spcPts val="0"/>
              </a:spcAft>
              <a:buClr>
                <a:srgbClr val="000000"/>
              </a:buClr>
              <a:buSzPct val="99616"/>
              <a:buAutoNum type="arabicPeriod"/>
            </a:pPr>
            <a:r>
              <a:rPr lang="en-US" sz="2888">
                <a:solidFill>
                  <a:srgbClr val="000000"/>
                </a:solidFill>
                <a:latin typeface="Arial"/>
                <a:ea typeface="Arial"/>
                <a:cs typeface="Arial"/>
                <a:sym typeface="Arial"/>
              </a:rPr>
              <a:t>Status of the group </a:t>
            </a:r>
            <a:r>
              <a:rPr lang="en-US" sz="2666" i="1">
                <a:solidFill>
                  <a:srgbClr val="000000"/>
                </a:solidFill>
                <a:latin typeface="Arial"/>
                <a:ea typeface="Arial"/>
                <a:cs typeface="Arial"/>
                <a:sym typeface="Arial"/>
              </a:rPr>
              <a:t>– the lower a person’s status in a group, the more likely they are to conform</a:t>
            </a:r>
          </a:p>
          <a:p>
            <a:pPr marL="0" marR="0" lvl="0" indent="0" algn="l">
              <a:lnSpc>
                <a:spcPct val="120312"/>
              </a:lnSpc>
              <a:spcBef>
                <a:spcPts val="156"/>
              </a:spcBef>
              <a:spcAft>
                <a:spcPts val="0"/>
              </a:spcAft>
              <a:buNone/>
            </a:pPr>
            <a:endParaRPr sz="888" i="1">
              <a:solidFill>
                <a:srgbClr val="000000"/>
              </a:solidFill>
              <a:latin typeface="Arial"/>
              <a:ea typeface="Arial"/>
              <a:cs typeface="Arial"/>
              <a:sym typeface="Arial"/>
            </a:endParaRPr>
          </a:p>
          <a:p>
            <a:pPr marL="381000" marR="0" lvl="0" indent="-234244" algn="l">
              <a:lnSpc>
                <a:spcPct val="120192"/>
              </a:lnSpc>
              <a:spcBef>
                <a:spcPts val="521"/>
              </a:spcBef>
              <a:spcAft>
                <a:spcPts val="0"/>
              </a:spcAft>
              <a:buClr>
                <a:srgbClr val="000000"/>
              </a:buClr>
              <a:buSzPct val="99616"/>
              <a:buAutoNum type="arabicPeriod"/>
            </a:pPr>
            <a:r>
              <a:rPr lang="en-US" sz="2888">
                <a:solidFill>
                  <a:srgbClr val="000000"/>
                </a:solidFill>
                <a:latin typeface="Arial"/>
                <a:ea typeface="Arial"/>
                <a:cs typeface="Arial"/>
                <a:sym typeface="Arial"/>
              </a:rPr>
              <a:t>Observation of the group </a:t>
            </a:r>
            <a:r>
              <a:rPr lang="en-US" sz="2666" i="1">
                <a:solidFill>
                  <a:srgbClr val="000000"/>
                </a:solidFill>
                <a:latin typeface="Arial"/>
                <a:ea typeface="Arial"/>
                <a:cs typeface="Arial"/>
                <a:sym typeface="Arial"/>
              </a:rPr>
              <a:t>– if decision is made in private &amp; anonymous, are less likely to conform</a:t>
            </a:r>
          </a:p>
          <a:p>
            <a:pPr marL="0" marR="0" lvl="0" indent="0" algn="l">
              <a:lnSpc>
                <a:spcPct val="120312"/>
              </a:lnSpc>
              <a:spcBef>
                <a:spcPts val="156"/>
              </a:spcBef>
              <a:spcAft>
                <a:spcPts val="0"/>
              </a:spcAft>
              <a:buNone/>
            </a:pPr>
            <a:endParaRPr sz="888" i="1">
              <a:solidFill>
                <a:srgbClr val="000000"/>
              </a:solidFill>
              <a:latin typeface="Arial"/>
              <a:ea typeface="Arial"/>
              <a:cs typeface="Arial"/>
              <a:sym typeface="Arial"/>
            </a:endParaRPr>
          </a:p>
          <a:p>
            <a:pPr marL="381000" marR="0" lvl="0" indent="-234244" algn="l">
              <a:lnSpc>
                <a:spcPct val="120192"/>
              </a:lnSpc>
              <a:spcBef>
                <a:spcPts val="521"/>
              </a:spcBef>
              <a:spcAft>
                <a:spcPts val="0"/>
              </a:spcAft>
              <a:buClr>
                <a:srgbClr val="000000"/>
              </a:buClr>
              <a:buSzPct val="99616"/>
              <a:buAutoNum type="arabicPeriod"/>
            </a:pPr>
            <a:r>
              <a:rPr lang="en-US" sz="2888">
                <a:solidFill>
                  <a:srgbClr val="000000"/>
                </a:solidFill>
                <a:latin typeface="Arial"/>
                <a:ea typeface="Arial"/>
                <a:cs typeface="Arial"/>
                <a:sym typeface="Arial"/>
              </a:rPr>
              <a:t>Unanimity of the group </a:t>
            </a:r>
            <a:r>
              <a:rPr lang="en-US" sz="2666" i="1">
                <a:solidFill>
                  <a:srgbClr val="000000"/>
                </a:solidFill>
                <a:latin typeface="Arial"/>
                <a:ea typeface="Arial"/>
                <a:cs typeface="Arial"/>
                <a:sym typeface="Arial"/>
              </a:rPr>
              <a:t>– conformity greater when all in the group agree</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77325" y="220475"/>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0000"/>
                </a:solidFill>
                <a:latin typeface="Arial"/>
                <a:ea typeface="Arial"/>
                <a:cs typeface="Arial"/>
                <a:sym typeface="Arial"/>
              </a:rPr>
              <a:t>Reasons for Conformity</a:t>
            </a:r>
          </a:p>
        </p:txBody>
      </p:sp>
      <p:sp>
        <p:nvSpPr>
          <p:cNvPr id="96" name="Shape 96"/>
          <p:cNvSpPr txBox="1"/>
          <p:nvPr/>
        </p:nvSpPr>
        <p:spPr>
          <a:xfrm>
            <a:off x="1202950" y="1659800"/>
            <a:ext cx="8507575" cy="201117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FF"/>
                </a:solidFill>
                <a:latin typeface="Arial"/>
                <a:ea typeface="Arial"/>
                <a:cs typeface="Arial"/>
                <a:sym typeface="Arial"/>
              </a:rPr>
              <a:t>Normative Social Influence:</a:t>
            </a:r>
            <a:r>
              <a:rPr lang="en-US" sz="3111">
                <a:solidFill>
                  <a:srgbClr val="6600CC"/>
                </a:solidFill>
                <a:latin typeface="Arial"/>
                <a:ea typeface="Arial"/>
                <a:cs typeface="Arial"/>
                <a:sym typeface="Arial"/>
              </a:rPr>
              <a:t> </a:t>
            </a:r>
            <a:r>
              <a:rPr lang="en-US" sz="3111">
                <a:solidFill>
                  <a:srgbClr val="000000"/>
                </a:solidFill>
                <a:latin typeface="Arial"/>
                <a:ea typeface="Arial"/>
                <a:cs typeface="Arial"/>
                <a:sym typeface="Arial"/>
              </a:rPr>
              <a:t>want to avoid rejection or gain social approval</a:t>
            </a:r>
          </a:p>
          <a:p>
            <a:pPr marL="0" marR="0" lvl="0" indent="0" algn="ctr">
              <a:lnSpc>
                <a:spcPct val="119791"/>
              </a:lnSpc>
              <a:spcBef>
                <a:spcPts val="479"/>
              </a:spcBef>
              <a:spcAft>
                <a:spcPts val="0"/>
              </a:spcAft>
              <a:buNone/>
            </a:pPr>
            <a:r>
              <a:rPr lang="en-US" sz="2666">
                <a:solidFill>
                  <a:srgbClr val="000000"/>
                </a:solidFill>
                <a:latin typeface="Arial"/>
                <a:ea typeface="Arial"/>
                <a:cs typeface="Arial"/>
                <a:sym typeface="Arial"/>
              </a:rPr>
              <a:t>So…we respect the norms of the group.</a:t>
            </a:r>
          </a:p>
        </p:txBody>
      </p:sp>
      <p:sp>
        <p:nvSpPr>
          <p:cNvPr id="97" name="Shape 97"/>
          <p:cNvSpPr txBox="1"/>
          <p:nvPr/>
        </p:nvSpPr>
        <p:spPr>
          <a:xfrm>
            <a:off x="864300" y="3945800"/>
            <a:ext cx="8507575" cy="1582549"/>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FF"/>
                </a:solidFill>
                <a:latin typeface="Arial"/>
                <a:ea typeface="Arial"/>
                <a:cs typeface="Arial"/>
                <a:sym typeface="Arial"/>
              </a:rPr>
              <a:t>Informative Social Influence:</a:t>
            </a:r>
            <a:r>
              <a:rPr lang="en-US" sz="3111">
                <a:solidFill>
                  <a:srgbClr val="6600CC"/>
                </a:solidFill>
                <a:latin typeface="Arial"/>
                <a:ea typeface="Arial"/>
                <a:cs typeface="Arial"/>
                <a:sym typeface="Arial"/>
              </a:rPr>
              <a:t> </a:t>
            </a:r>
            <a:r>
              <a:rPr lang="en-US" sz="3111">
                <a:solidFill>
                  <a:srgbClr val="000000"/>
                </a:solidFill>
                <a:latin typeface="Arial"/>
                <a:ea typeface="Arial"/>
                <a:cs typeface="Arial"/>
                <a:sym typeface="Arial"/>
              </a:rPr>
              <a:t>due to the fact that group may provide valuable information, want to accept the opinions of others</a:t>
            </a:r>
          </a:p>
          <a:p>
            <a:pPr marL="0" marR="0" lvl="0" indent="0" algn="ctr">
              <a:lnSpc>
                <a:spcPct val="119791"/>
              </a:lnSpc>
              <a:spcBef>
                <a:spcPts val="479"/>
              </a:spcBef>
              <a:spcAft>
                <a:spcPts val="0"/>
              </a:spcAft>
              <a:buNone/>
            </a:pPr>
            <a:r>
              <a:rPr lang="en-US" sz="2666">
                <a:solidFill>
                  <a:srgbClr val="000000"/>
                </a:solidFill>
                <a:latin typeface="Arial"/>
                <a:ea typeface="Arial"/>
                <a:cs typeface="Arial"/>
                <a:sym typeface="Arial"/>
              </a:rPr>
              <a:t>Especially when concerning tough decisions…we don’t want to stand alone in tough decisions.</a:t>
            </a:r>
          </a:p>
        </p:txBody>
      </p:sp>
      <p:pic>
        <p:nvPicPr>
          <p:cNvPr id="98" name="Shape 98"/>
          <p:cNvPicPr preferRelativeResize="0"/>
          <p:nvPr/>
        </p:nvPicPr>
        <p:blipFill>
          <a:blip r:embed="rId4">
            <a:alphaModFix/>
          </a:blip>
          <a:stretch>
            <a:fillRect/>
          </a:stretch>
        </p:blipFill>
        <p:spPr>
          <a:xfrm rot="10800000">
            <a:off x="8426824" y="6139625"/>
            <a:ext cx="1439325" cy="1386399"/>
          </a:xfrm>
          <a:prstGeom prst="rect">
            <a:avLst/>
          </a:prstGeom>
          <a:noFill/>
          <a:ln>
            <a:noFill/>
          </a:ln>
        </p:spPr>
      </p:pic>
      <p:pic>
        <p:nvPicPr>
          <p:cNvPr id="99" name="Shape 99"/>
          <p:cNvPicPr preferRelativeResize="0"/>
          <p:nvPr/>
        </p:nvPicPr>
        <p:blipFill>
          <a:blip r:embed="rId5">
            <a:alphaModFix/>
          </a:blip>
          <a:stretch>
            <a:fillRect/>
          </a:stretch>
        </p:blipFill>
        <p:spPr>
          <a:xfrm>
            <a:off x="254000" y="2211900"/>
            <a:ext cx="1936750" cy="984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762000" y="220475"/>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4617B"/>
                </a:solidFill>
                <a:latin typeface="Arial"/>
                <a:ea typeface="Arial"/>
                <a:cs typeface="Arial"/>
                <a:sym typeface="Arial"/>
              </a:rPr>
              <a:t>Compliance</a:t>
            </a:r>
          </a:p>
        </p:txBody>
      </p:sp>
      <p:sp>
        <p:nvSpPr>
          <p:cNvPr id="105" name="Shape 105"/>
          <p:cNvSpPr txBox="1">
            <a:spLocks noGrp="1"/>
          </p:cNvSpPr>
          <p:nvPr>
            <p:ph type="body" idx="1"/>
          </p:nvPr>
        </p:nvSpPr>
        <p:spPr>
          <a:xfrm>
            <a:off x="694950" y="1659800"/>
            <a:ext cx="5292000" cy="5392550"/>
          </a:xfrm>
          <a:prstGeom prst="rect">
            <a:avLst/>
          </a:prstGeom>
          <a:noFill/>
          <a:ln>
            <a:noFill/>
          </a:ln>
        </p:spPr>
        <p:txBody>
          <a:bodyPr lIns="38100" tIns="38100" rIns="38100" bIns="38100" anchor="t" anchorCtr="0">
            <a:noAutofit/>
          </a:bodyPr>
          <a:lstStyle/>
          <a:p>
            <a:pPr marL="0" marR="0" lvl="0" indent="0" algn="ctr">
              <a:lnSpc>
                <a:spcPct val="108035"/>
              </a:lnSpc>
              <a:spcBef>
                <a:spcPts val="0"/>
              </a:spcBef>
              <a:spcAft>
                <a:spcPts val="0"/>
              </a:spcAft>
              <a:buNone/>
            </a:pPr>
            <a:r>
              <a:rPr lang="en-US" sz="3111">
                <a:solidFill>
                  <a:srgbClr val="0000FF"/>
                </a:solidFill>
                <a:latin typeface="Arial"/>
                <a:ea typeface="Arial"/>
                <a:cs typeface="Arial"/>
                <a:sym typeface="Arial"/>
              </a:rPr>
              <a:t>Compliance:</a:t>
            </a:r>
            <a:r>
              <a:rPr lang="en-US" sz="3111">
                <a:solidFill>
                  <a:srgbClr val="6600CC"/>
                </a:solidFill>
                <a:latin typeface="Arial"/>
                <a:ea typeface="Arial"/>
                <a:cs typeface="Arial"/>
                <a:sym typeface="Arial"/>
              </a:rPr>
              <a:t> </a:t>
            </a:r>
            <a:r>
              <a:rPr lang="en-US" sz="3111">
                <a:solidFill>
                  <a:srgbClr val="000000"/>
                </a:solidFill>
                <a:latin typeface="Arial"/>
                <a:ea typeface="Arial"/>
                <a:cs typeface="Arial"/>
                <a:sym typeface="Arial"/>
              </a:rPr>
              <a:t>adjusting one’s behavior because of an explicit or implicit request</a:t>
            </a:r>
          </a:p>
          <a:p>
            <a:pPr marL="0" marR="0" lvl="0" indent="0" algn="ctr">
              <a:lnSpc>
                <a:spcPct val="108035"/>
              </a:lnSpc>
              <a:spcBef>
                <a:spcPts val="563"/>
              </a:spcBef>
              <a:spcAft>
                <a:spcPts val="0"/>
              </a:spcAft>
              <a:buNone/>
            </a:pPr>
            <a:endParaRPr sz="3111">
              <a:solidFill>
                <a:srgbClr val="000000"/>
              </a:solidFill>
              <a:latin typeface="Arial"/>
              <a:ea typeface="Arial"/>
              <a:cs typeface="Arial"/>
              <a:sym typeface="Arial"/>
            </a:endParaRPr>
          </a:p>
          <a:p>
            <a:pPr marL="0" marR="0" lvl="0" indent="0" algn="l">
              <a:lnSpc>
                <a:spcPct val="108035"/>
              </a:lnSpc>
              <a:spcBef>
                <a:spcPts val="563"/>
              </a:spcBef>
              <a:spcAft>
                <a:spcPts val="0"/>
              </a:spcAft>
              <a:buNone/>
            </a:pPr>
            <a:r>
              <a:rPr lang="en-US" sz="3111">
                <a:solidFill>
                  <a:srgbClr val="000000"/>
                </a:solidFill>
                <a:latin typeface="Arial"/>
                <a:ea typeface="Arial"/>
                <a:cs typeface="Arial"/>
                <a:sym typeface="Arial"/>
              </a:rPr>
              <a:t>Explicit = direct request</a:t>
            </a:r>
          </a:p>
          <a:p>
            <a:pPr marL="0" marR="0" lvl="0" indent="0" algn="l">
              <a:lnSpc>
                <a:spcPct val="108035"/>
              </a:lnSpc>
              <a:spcBef>
                <a:spcPts val="563"/>
              </a:spcBef>
              <a:spcAft>
                <a:spcPts val="0"/>
              </a:spcAft>
              <a:buNone/>
            </a:pPr>
            <a:r>
              <a:rPr lang="en-US" sz="3111">
                <a:solidFill>
                  <a:srgbClr val="000000"/>
                </a:solidFill>
                <a:latin typeface="Arial"/>
                <a:ea typeface="Arial"/>
                <a:cs typeface="Arial"/>
                <a:sym typeface="Arial"/>
              </a:rPr>
              <a:t>Implicit = indirect request</a:t>
            </a:r>
          </a:p>
          <a:p>
            <a:pPr marL="0" marR="0" lvl="0" indent="0" algn="ctr">
              <a:lnSpc>
                <a:spcPct val="108035"/>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07812"/>
              </a:lnSpc>
              <a:spcBef>
                <a:spcPts val="479"/>
              </a:spcBef>
              <a:spcAft>
                <a:spcPts val="0"/>
              </a:spcAft>
              <a:buNone/>
            </a:pPr>
            <a:r>
              <a:rPr lang="en-US" sz="2666">
                <a:solidFill>
                  <a:srgbClr val="000000"/>
                </a:solidFill>
                <a:latin typeface="Arial"/>
                <a:ea typeface="Arial"/>
                <a:cs typeface="Arial"/>
                <a:sym typeface="Arial"/>
              </a:rPr>
              <a:t>Indirect requests could include asking for or implying something else…often used by salespeople and politicians</a:t>
            </a:r>
          </a:p>
        </p:txBody>
      </p:sp>
      <p:pic>
        <p:nvPicPr>
          <p:cNvPr id="106" name="Shape 106"/>
          <p:cNvPicPr preferRelativeResize="0"/>
          <p:nvPr/>
        </p:nvPicPr>
        <p:blipFill>
          <a:blip r:embed="rId4">
            <a:alphaModFix/>
          </a:blip>
          <a:stretch>
            <a:fillRect/>
          </a:stretch>
        </p:blipFill>
        <p:spPr>
          <a:xfrm>
            <a:off x="6180650" y="1989650"/>
            <a:ext cx="2942149" cy="40639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46125" y="373925"/>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4617B"/>
                </a:solidFill>
                <a:latin typeface="Arial"/>
                <a:ea typeface="Arial"/>
                <a:cs typeface="Arial"/>
                <a:sym typeface="Arial"/>
              </a:rPr>
              <a:t>Obedience</a:t>
            </a:r>
          </a:p>
        </p:txBody>
      </p:sp>
      <p:sp>
        <p:nvSpPr>
          <p:cNvPr id="112" name="Shape 112"/>
          <p:cNvSpPr txBox="1"/>
          <p:nvPr/>
        </p:nvSpPr>
        <p:spPr>
          <a:xfrm>
            <a:off x="694950" y="1829150"/>
            <a:ext cx="4544124" cy="547722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B0F0"/>
                </a:solidFill>
                <a:latin typeface="Arial"/>
                <a:ea typeface="Arial"/>
                <a:cs typeface="Arial"/>
                <a:sym typeface="Arial"/>
              </a:rPr>
              <a:t>Obedience</a:t>
            </a:r>
            <a:r>
              <a:rPr lang="en-US" sz="3111">
                <a:solidFill>
                  <a:srgbClr val="000000"/>
                </a:solidFill>
                <a:latin typeface="Arial"/>
                <a:ea typeface="Arial"/>
                <a:cs typeface="Arial"/>
                <a:sym typeface="Arial"/>
              </a:rPr>
              <a:t>: change in behavior in response to the command of someone in a position of authority</a:t>
            </a: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r>
              <a:rPr lang="en-US" sz="3111">
                <a:solidFill>
                  <a:srgbClr val="92D050"/>
                </a:solidFill>
                <a:latin typeface="Arial"/>
                <a:ea typeface="Arial"/>
                <a:cs typeface="Arial"/>
                <a:sym typeface="Arial"/>
              </a:rPr>
              <a:t>Stanley Milgram </a:t>
            </a:r>
            <a:r>
              <a:rPr lang="en-US" sz="3111">
                <a:solidFill>
                  <a:srgbClr val="000000"/>
                </a:solidFill>
                <a:latin typeface="Arial"/>
                <a:ea typeface="Arial"/>
                <a:cs typeface="Arial"/>
                <a:sym typeface="Arial"/>
              </a:rPr>
              <a:t>designed a study that investigated the effects of authority on obedience.</a:t>
            </a:r>
          </a:p>
        </p:txBody>
      </p:sp>
      <p:sp>
        <p:nvSpPr>
          <p:cNvPr id="113" name="Shape 113"/>
          <p:cNvSpPr txBox="1"/>
          <p:nvPr/>
        </p:nvSpPr>
        <p:spPr>
          <a:xfrm>
            <a:off x="6282950" y="6147150"/>
            <a:ext cx="2750250" cy="735874"/>
          </a:xfrm>
          <a:prstGeom prst="rect">
            <a:avLst/>
          </a:prstGeom>
          <a:noFill/>
          <a:ln>
            <a:noFill/>
          </a:ln>
        </p:spPr>
        <p:txBody>
          <a:bodyPr lIns="38100" tIns="38100" rIns="38100" bIns="38100" anchor="t" anchorCtr="0">
            <a:noAutofit/>
          </a:bodyPr>
          <a:lstStyle/>
          <a:p>
            <a:pPr marL="0" marR="0" lvl="0" indent="0" algn="ctr">
              <a:lnSpc>
                <a:spcPct val="120000"/>
              </a:lnSpc>
              <a:spcBef>
                <a:spcPts val="0"/>
              </a:spcBef>
              <a:spcAft>
                <a:spcPts val="0"/>
              </a:spcAft>
              <a:buNone/>
            </a:pPr>
            <a:r>
              <a:rPr lang="en-US" sz="2222">
                <a:solidFill>
                  <a:srgbClr val="000000"/>
                </a:solidFill>
                <a:latin typeface="Arial"/>
                <a:ea typeface="Arial"/>
                <a:cs typeface="Arial"/>
                <a:sym typeface="Arial"/>
              </a:rPr>
              <a:t>Stanley Milgram</a:t>
            </a:r>
          </a:p>
          <a:p>
            <a:pPr marL="0" marR="0" lvl="0" indent="0" algn="ctr">
              <a:lnSpc>
                <a:spcPct val="120000"/>
              </a:lnSpc>
              <a:spcBef>
                <a:spcPts val="396"/>
              </a:spcBef>
              <a:spcAft>
                <a:spcPts val="0"/>
              </a:spcAft>
              <a:buNone/>
            </a:pPr>
            <a:r>
              <a:rPr lang="en-US" sz="2222">
                <a:solidFill>
                  <a:srgbClr val="000000"/>
                </a:solidFill>
                <a:latin typeface="Arial"/>
                <a:ea typeface="Arial"/>
                <a:cs typeface="Arial"/>
                <a:sym typeface="Arial"/>
              </a:rPr>
              <a:t>(1933-1984)</a:t>
            </a:r>
          </a:p>
        </p:txBody>
      </p:sp>
      <p:pic>
        <p:nvPicPr>
          <p:cNvPr id="114" name="Shape 114"/>
          <p:cNvPicPr preferRelativeResize="0"/>
          <p:nvPr/>
        </p:nvPicPr>
        <p:blipFill>
          <a:blip r:embed="rId4">
            <a:alphaModFix/>
          </a:blip>
          <a:stretch>
            <a:fillRect/>
          </a:stretch>
        </p:blipFill>
        <p:spPr>
          <a:xfrm>
            <a:off x="6011325" y="1778000"/>
            <a:ext cx="3196149" cy="431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762000" y="358050"/>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4617B"/>
                </a:solidFill>
                <a:latin typeface="Arial"/>
                <a:ea typeface="Arial"/>
                <a:cs typeface="Arial"/>
                <a:sym typeface="Arial"/>
              </a:rPr>
              <a:t>Milgram’s Study</a:t>
            </a:r>
          </a:p>
        </p:txBody>
      </p:sp>
      <p:pic>
        <p:nvPicPr>
          <p:cNvPr id="120" name="Shape 120"/>
          <p:cNvPicPr preferRelativeResize="0"/>
          <p:nvPr/>
        </p:nvPicPr>
        <p:blipFill>
          <a:blip r:embed="rId4">
            <a:alphaModFix/>
          </a:blip>
          <a:stretch>
            <a:fillRect/>
          </a:stretch>
        </p:blipFill>
        <p:spPr>
          <a:xfrm>
            <a:off x="6985000" y="1778000"/>
            <a:ext cx="2497649" cy="2042574"/>
          </a:xfrm>
          <a:prstGeom prst="rect">
            <a:avLst/>
          </a:prstGeom>
          <a:noFill/>
          <a:ln>
            <a:noFill/>
          </a:ln>
        </p:spPr>
      </p:pic>
      <p:pic>
        <p:nvPicPr>
          <p:cNvPr id="121" name="Shape 121"/>
          <p:cNvPicPr preferRelativeResize="0"/>
          <p:nvPr/>
        </p:nvPicPr>
        <p:blipFill>
          <a:blip r:embed="rId5">
            <a:alphaModFix/>
          </a:blip>
          <a:stretch>
            <a:fillRect/>
          </a:stretch>
        </p:blipFill>
        <p:spPr>
          <a:xfrm>
            <a:off x="3640650" y="3079750"/>
            <a:ext cx="2889250" cy="2677574"/>
          </a:xfrm>
          <a:prstGeom prst="rect">
            <a:avLst/>
          </a:prstGeom>
          <a:noFill/>
          <a:ln>
            <a:noFill/>
          </a:ln>
        </p:spPr>
      </p:pic>
      <p:pic>
        <p:nvPicPr>
          <p:cNvPr id="122" name="Shape 122"/>
          <p:cNvPicPr preferRelativeResize="0"/>
          <p:nvPr/>
        </p:nvPicPr>
        <p:blipFill>
          <a:blip r:embed="rId6">
            <a:alphaModFix/>
          </a:blip>
          <a:stretch>
            <a:fillRect/>
          </a:stretch>
        </p:blipFill>
        <p:spPr>
          <a:xfrm>
            <a:off x="1100650" y="1650975"/>
            <a:ext cx="2095500" cy="2159000"/>
          </a:xfrm>
          <a:prstGeom prst="rect">
            <a:avLst/>
          </a:prstGeom>
          <a:noFill/>
          <a:ln>
            <a:noFill/>
          </a:ln>
        </p:spPr>
      </p:pic>
      <p:pic>
        <p:nvPicPr>
          <p:cNvPr id="123" name="Shape 123"/>
          <p:cNvPicPr preferRelativeResize="0"/>
          <p:nvPr/>
        </p:nvPicPr>
        <p:blipFill>
          <a:blip r:embed="rId7">
            <a:alphaModFix/>
          </a:blip>
          <a:stretch>
            <a:fillRect/>
          </a:stretch>
        </p:blipFill>
        <p:spPr>
          <a:xfrm>
            <a:off x="508000" y="5619750"/>
            <a:ext cx="9112250" cy="1344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746125" y="358050"/>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4617B"/>
                </a:solidFill>
                <a:latin typeface="Arial"/>
                <a:ea typeface="Arial"/>
                <a:cs typeface="Arial"/>
                <a:sym typeface="Arial"/>
              </a:rPr>
              <a:t>Milgram’s Study: Results</a:t>
            </a:r>
          </a:p>
        </p:txBody>
      </p:sp>
      <p:pic>
        <p:nvPicPr>
          <p:cNvPr id="129" name="Shape 129"/>
          <p:cNvPicPr preferRelativeResize="0"/>
          <p:nvPr/>
        </p:nvPicPr>
        <p:blipFill>
          <a:blip r:embed="rId4">
            <a:alphaModFix/>
          </a:blip>
          <a:stretch>
            <a:fillRect/>
          </a:stretch>
        </p:blipFill>
        <p:spPr>
          <a:xfrm>
            <a:off x="1016000" y="1862650"/>
            <a:ext cx="7863399" cy="5132900"/>
          </a:xfrm>
          <a:prstGeom prst="rect">
            <a:avLst/>
          </a:prstGeom>
          <a:noFill/>
          <a:ln>
            <a:noFill/>
          </a:ln>
        </p:spPr>
      </p:pic>
      <p:pic>
        <p:nvPicPr>
          <p:cNvPr id="130" name="Shape 130"/>
          <p:cNvPicPr preferRelativeResize="0"/>
          <p:nvPr/>
        </p:nvPicPr>
        <p:blipFill>
          <a:blip r:embed="rId5">
            <a:alphaModFix/>
          </a:blip>
          <a:stretch>
            <a:fillRect/>
          </a:stretch>
        </p:blipFill>
        <p:spPr>
          <a:xfrm>
            <a:off x="8445500" y="3450150"/>
            <a:ext cx="1143000" cy="762000"/>
          </a:xfrm>
          <a:prstGeom prst="rect">
            <a:avLst/>
          </a:prstGeom>
          <a:noFill/>
          <a:ln>
            <a:noFill/>
          </a:ln>
        </p:spPr>
      </p:pic>
      <p:sp>
        <p:nvSpPr>
          <p:cNvPr id="131" name="Shape 131"/>
          <p:cNvSpPr txBox="1"/>
          <p:nvPr/>
        </p:nvSpPr>
        <p:spPr>
          <a:xfrm>
            <a:off x="8584825" y="3538350"/>
            <a:ext cx="940499" cy="660024"/>
          </a:xfrm>
          <a:prstGeom prst="rect">
            <a:avLst/>
          </a:prstGeom>
          <a:noFill/>
          <a:ln>
            <a:noFill/>
          </a:ln>
        </p:spPr>
        <p:txBody>
          <a:bodyPr lIns="38100" tIns="38100" rIns="38100" bIns="38100" anchor="t" anchorCtr="0">
            <a:noAutofit/>
          </a:bodyPr>
          <a:lstStyle/>
          <a:p>
            <a:pPr marL="0" marR="0" lvl="0" indent="0" algn="ctr">
              <a:lnSpc>
                <a:spcPct val="120138"/>
              </a:lnSpc>
              <a:spcBef>
                <a:spcPts val="0"/>
              </a:spcBef>
              <a:spcAft>
                <a:spcPts val="0"/>
              </a:spcAft>
              <a:buNone/>
            </a:pPr>
            <a:r>
              <a:rPr lang="en-US" sz="2000">
                <a:solidFill>
                  <a:srgbClr val="000000"/>
                </a:solidFill>
                <a:latin typeface="Arial"/>
                <a:ea typeface="Arial"/>
                <a:cs typeface="Arial"/>
                <a:sym typeface="Arial"/>
              </a:rPr>
              <a:t>65% obeyed</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746125" y="358050"/>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4617B"/>
                </a:solidFill>
                <a:latin typeface="Arial"/>
                <a:ea typeface="Arial"/>
                <a:cs typeface="Arial"/>
                <a:sym typeface="Arial"/>
              </a:rPr>
              <a:t>Milgram’s Study: Results</a:t>
            </a:r>
          </a:p>
        </p:txBody>
      </p:sp>
      <p:sp>
        <p:nvSpPr>
          <p:cNvPr id="137" name="Shape 137"/>
          <p:cNvSpPr txBox="1"/>
          <p:nvPr/>
        </p:nvSpPr>
        <p:spPr>
          <a:xfrm>
            <a:off x="779625" y="1998475"/>
            <a:ext cx="8507575" cy="1751874"/>
          </a:xfrm>
          <a:prstGeom prst="rect">
            <a:avLst/>
          </a:prstGeom>
          <a:noFill/>
          <a:ln>
            <a:noFill/>
          </a:ln>
        </p:spPr>
        <p:txBody>
          <a:bodyPr lIns="38100" tIns="38100" rIns="38100" bIns="38100" anchor="t" anchorCtr="0">
            <a:noAutofit/>
          </a:bodyPr>
          <a:lstStyle/>
          <a:p>
            <a:pPr marL="0" marR="0" lvl="0" indent="0" algn="ctr">
              <a:lnSpc>
                <a:spcPct val="108173"/>
              </a:lnSpc>
              <a:spcBef>
                <a:spcPts val="0"/>
              </a:spcBef>
              <a:spcAft>
                <a:spcPts val="0"/>
              </a:spcAft>
              <a:buNone/>
            </a:pPr>
            <a:r>
              <a:rPr lang="en-US" sz="2888" b="1" dirty="0">
                <a:solidFill>
                  <a:srgbClr val="000000"/>
                </a:solidFill>
                <a:latin typeface="Arial"/>
                <a:ea typeface="Arial"/>
                <a:cs typeface="Arial"/>
                <a:sym typeface="Arial"/>
              </a:rPr>
              <a:t>Why did participants obey? </a:t>
            </a:r>
          </a:p>
          <a:p>
            <a:pPr marL="0" marR="0" lvl="0" indent="0" algn="ctr">
              <a:lnSpc>
                <a:spcPct val="108173"/>
              </a:lnSpc>
              <a:spcBef>
                <a:spcPts val="521"/>
              </a:spcBef>
              <a:spcAft>
                <a:spcPts val="0"/>
              </a:spcAft>
              <a:buNone/>
            </a:pPr>
            <a:r>
              <a:rPr lang="en-US" sz="2888" dirty="0">
                <a:solidFill>
                  <a:srgbClr val="000000"/>
                </a:solidFill>
                <a:latin typeface="Arial"/>
                <a:ea typeface="Arial"/>
                <a:cs typeface="Arial"/>
                <a:sym typeface="Arial"/>
              </a:rPr>
              <a:t>Most rationalized their obedience because they felt that the experimenter was ultimately responsible for what happened to other participant.</a:t>
            </a:r>
          </a:p>
        </p:txBody>
      </p:sp>
      <p:sp>
        <p:nvSpPr>
          <p:cNvPr id="138" name="Shape 138"/>
          <p:cNvSpPr txBox="1"/>
          <p:nvPr/>
        </p:nvSpPr>
        <p:spPr>
          <a:xfrm>
            <a:off x="948950" y="4453800"/>
            <a:ext cx="8084100" cy="2966099"/>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a:solidFill>
                  <a:srgbClr val="000000"/>
                </a:solidFill>
                <a:latin typeface="Arial"/>
                <a:ea typeface="Arial"/>
                <a:cs typeface="Arial"/>
                <a:sym typeface="Arial"/>
              </a:rPr>
              <a:t>Influences on obedience…</a:t>
            </a:r>
          </a:p>
          <a:p>
            <a:pPr marL="381000" marR="0" lvl="0" indent="-220133" algn="l">
              <a:lnSpc>
                <a:spcPct val="119791"/>
              </a:lnSpc>
              <a:spcBef>
                <a:spcPts val="0"/>
              </a:spcBef>
              <a:spcAft>
                <a:spcPts val="0"/>
              </a:spcAft>
              <a:buClr>
                <a:srgbClr val="000000"/>
              </a:buClr>
              <a:buSzPct val="98765"/>
              <a:buFont typeface="Arial"/>
              <a:buChar char="●"/>
            </a:pPr>
            <a:r>
              <a:rPr lang="en-US" sz="2666">
                <a:solidFill>
                  <a:srgbClr val="000000"/>
                </a:solidFill>
                <a:latin typeface="Arial"/>
                <a:ea typeface="Arial"/>
                <a:cs typeface="Arial"/>
                <a:sym typeface="Arial"/>
              </a:rPr>
              <a:t>Prestige </a:t>
            </a:r>
            <a:r>
              <a:rPr lang="en-US" sz="2222" i="1">
                <a:solidFill>
                  <a:srgbClr val="000000"/>
                </a:solidFill>
                <a:latin typeface="Arial"/>
                <a:ea typeface="Arial"/>
                <a:cs typeface="Arial"/>
                <a:sym typeface="Arial"/>
              </a:rPr>
              <a:t>– higher prestige of authority figure, harder to</a:t>
            </a:r>
          </a:p>
          <a:p>
            <a:pPr marL="0" marR="0" lvl="0" indent="0" algn="l">
              <a:lnSpc>
                <a:spcPct val="120000"/>
              </a:lnSpc>
              <a:spcBef>
                <a:spcPts val="0"/>
              </a:spcBef>
              <a:spcAft>
                <a:spcPts val="0"/>
              </a:spcAft>
              <a:buNone/>
            </a:pPr>
            <a:r>
              <a:rPr lang="en-US" sz="2222" i="1">
                <a:solidFill>
                  <a:srgbClr val="000000"/>
                </a:solidFill>
                <a:latin typeface="Arial"/>
                <a:ea typeface="Arial"/>
                <a:cs typeface="Arial"/>
                <a:sym typeface="Arial"/>
              </a:rPr>
              <a:t>disobey</a:t>
            </a:r>
          </a:p>
          <a:p>
            <a:pPr marL="381000" marR="0" lvl="0" indent="-220133" algn="l">
              <a:lnSpc>
                <a:spcPct val="119791"/>
              </a:lnSpc>
              <a:spcBef>
                <a:spcPts val="0"/>
              </a:spcBef>
              <a:spcAft>
                <a:spcPts val="0"/>
              </a:spcAft>
              <a:buClr>
                <a:srgbClr val="000000"/>
              </a:buClr>
              <a:buSzPct val="98765"/>
              <a:buFont typeface="Arial"/>
              <a:buChar char="●"/>
            </a:pPr>
            <a:r>
              <a:rPr lang="en-US" sz="2666">
                <a:solidFill>
                  <a:srgbClr val="000000"/>
                </a:solidFill>
                <a:latin typeface="Arial"/>
                <a:ea typeface="Arial"/>
                <a:cs typeface="Arial"/>
                <a:sym typeface="Arial"/>
              </a:rPr>
              <a:t>Presence of others who disobey</a:t>
            </a:r>
          </a:p>
          <a:p>
            <a:pPr marL="381000" marR="0" lvl="0" indent="-220133" algn="l">
              <a:lnSpc>
                <a:spcPct val="119791"/>
              </a:lnSpc>
              <a:spcBef>
                <a:spcPts val="0"/>
              </a:spcBef>
              <a:spcAft>
                <a:spcPts val="0"/>
              </a:spcAft>
              <a:buClr>
                <a:srgbClr val="000000"/>
              </a:buClr>
              <a:buSzPct val="98765"/>
              <a:buFont typeface="Arial"/>
              <a:buChar char="●"/>
            </a:pPr>
            <a:r>
              <a:rPr lang="en-US" sz="2666">
                <a:solidFill>
                  <a:srgbClr val="000000"/>
                </a:solidFill>
                <a:latin typeface="Arial"/>
                <a:ea typeface="Arial"/>
                <a:cs typeface="Arial"/>
                <a:sym typeface="Arial"/>
              </a:rPr>
              <a:t>Personality characteristics </a:t>
            </a:r>
            <a:r>
              <a:rPr lang="en-US" sz="2222" i="1">
                <a:solidFill>
                  <a:srgbClr val="000000"/>
                </a:solidFill>
                <a:latin typeface="Arial"/>
                <a:ea typeface="Arial"/>
                <a:cs typeface="Arial"/>
                <a:sym typeface="Arial"/>
              </a:rPr>
              <a:t>– it really does depend upon</a:t>
            </a:r>
            <a:r>
              <a:rPr lang="en-US" sz="2222" i="1"/>
              <a:t> </a:t>
            </a:r>
            <a:r>
              <a:rPr lang="en-US" sz="2222" i="1">
                <a:solidFill>
                  <a:srgbClr val="000000"/>
                </a:solidFill>
                <a:latin typeface="Arial"/>
                <a:ea typeface="Arial"/>
                <a:cs typeface="Arial"/>
                <a:sym typeface="Arial"/>
              </a:rPr>
              <a:t>the person</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40825" y="373925"/>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0000"/>
                </a:solidFill>
                <a:latin typeface="Arial"/>
                <a:ea typeface="Arial"/>
                <a:cs typeface="Arial"/>
                <a:sym typeface="Arial"/>
              </a:rPr>
              <a:t>Social Dilemmas</a:t>
            </a:r>
          </a:p>
        </p:txBody>
      </p:sp>
      <p:sp>
        <p:nvSpPr>
          <p:cNvPr id="144" name="Shape 144"/>
          <p:cNvSpPr txBox="1"/>
          <p:nvPr/>
        </p:nvSpPr>
        <p:spPr>
          <a:xfrm>
            <a:off x="848425" y="1829150"/>
            <a:ext cx="8507575" cy="1921225"/>
          </a:xfrm>
          <a:prstGeom prst="rect">
            <a:avLst/>
          </a:prstGeom>
          <a:noFill/>
          <a:ln>
            <a:noFill/>
          </a:ln>
        </p:spPr>
        <p:txBody>
          <a:bodyPr lIns="38100" tIns="38100" rIns="38100" bIns="38100" anchor="t" anchorCtr="0">
            <a:noAutofit/>
          </a:bodyPr>
          <a:lstStyle/>
          <a:p>
            <a:pPr marL="0" marR="0" lvl="0" indent="0" algn="ctr">
              <a:lnSpc>
                <a:spcPct val="108035"/>
              </a:lnSpc>
              <a:spcBef>
                <a:spcPts val="0"/>
              </a:spcBef>
              <a:spcAft>
                <a:spcPts val="0"/>
              </a:spcAft>
              <a:buNone/>
            </a:pPr>
            <a:r>
              <a:rPr lang="en-US" sz="3111">
                <a:solidFill>
                  <a:srgbClr val="00B0F0"/>
                </a:solidFill>
                <a:latin typeface="Arial"/>
                <a:ea typeface="Arial"/>
                <a:cs typeface="Arial"/>
                <a:sym typeface="Arial"/>
              </a:rPr>
              <a:t>Social Dilemmas </a:t>
            </a:r>
            <a:r>
              <a:rPr lang="en-US" sz="3111">
                <a:solidFill>
                  <a:srgbClr val="000000"/>
                </a:solidFill>
                <a:latin typeface="Arial"/>
                <a:ea typeface="Arial"/>
                <a:cs typeface="Arial"/>
                <a:sym typeface="Arial"/>
              </a:rPr>
              <a:t>– situations in which selfish behavior that benefits individuals in the short run may spell disaster for an entire group in the long run</a:t>
            </a:r>
          </a:p>
        </p:txBody>
      </p:sp>
      <p:pic>
        <p:nvPicPr>
          <p:cNvPr id="145" name="Shape 145"/>
          <p:cNvPicPr preferRelativeResize="0"/>
          <p:nvPr/>
        </p:nvPicPr>
        <p:blipFill>
          <a:blip r:embed="rId4">
            <a:alphaModFix/>
          </a:blip>
          <a:stretch>
            <a:fillRect/>
          </a:stretch>
        </p:blipFill>
        <p:spPr>
          <a:xfrm>
            <a:off x="836075" y="4561400"/>
            <a:ext cx="8657150" cy="1968500"/>
          </a:xfrm>
          <a:prstGeom prst="rect">
            <a:avLst/>
          </a:prstGeom>
          <a:noFill/>
          <a:ln>
            <a:noFill/>
          </a:ln>
        </p:spPr>
      </p:pic>
      <p:sp>
        <p:nvSpPr>
          <p:cNvPr id="146" name="Shape 146"/>
          <p:cNvSpPr txBox="1"/>
          <p:nvPr/>
        </p:nvSpPr>
        <p:spPr>
          <a:xfrm>
            <a:off x="959550" y="4633725"/>
            <a:ext cx="8486399" cy="1900050"/>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4617B"/>
                </a:solidFill>
                <a:latin typeface="Arial"/>
                <a:ea typeface="Arial"/>
                <a:cs typeface="Arial"/>
                <a:sym typeface="Arial"/>
              </a:rPr>
              <a:t>Bonus points…</a:t>
            </a:r>
          </a:p>
          <a:p>
            <a:pPr marL="0" marR="0" lvl="0" indent="0" algn="ctr">
              <a:lnSpc>
                <a:spcPct val="120089"/>
              </a:lnSpc>
              <a:spcBef>
                <a:spcPts val="563"/>
              </a:spcBef>
              <a:spcAft>
                <a:spcPts val="0"/>
              </a:spcAft>
              <a:buNone/>
            </a:pPr>
            <a:r>
              <a:rPr lang="en-US" sz="3111">
                <a:solidFill>
                  <a:srgbClr val="04617B"/>
                </a:solidFill>
                <a:latin typeface="Arial"/>
                <a:ea typeface="Arial"/>
                <a:cs typeface="Arial"/>
                <a:sym typeface="Arial"/>
              </a:rPr>
              <a:t>What do you think the outcome is?</a:t>
            </a:r>
          </a:p>
          <a:p>
            <a:pPr marL="0" marR="0" lvl="0" indent="0" algn="ctr">
              <a:lnSpc>
                <a:spcPct val="120089"/>
              </a:lnSpc>
              <a:spcBef>
                <a:spcPts val="563"/>
              </a:spcBef>
              <a:spcAft>
                <a:spcPts val="0"/>
              </a:spcAft>
              <a:buNone/>
            </a:pPr>
            <a:r>
              <a:rPr lang="en-US" sz="3111">
                <a:solidFill>
                  <a:srgbClr val="04617B"/>
                </a:solidFill>
                <a:latin typeface="Arial"/>
                <a:ea typeface="Arial"/>
                <a:cs typeface="Arial"/>
                <a:sym typeface="Arial"/>
              </a:rPr>
              <a:t>Why did you pick the point value you did?</a:t>
            </a:r>
          </a:p>
          <a:p>
            <a:pPr marL="0" marR="0" lvl="0" indent="0" algn="ctr">
              <a:lnSpc>
                <a:spcPct val="120089"/>
              </a:lnSpc>
              <a:spcBef>
                <a:spcPts val="563"/>
              </a:spcBef>
              <a:spcAft>
                <a:spcPts val="0"/>
              </a:spcAft>
              <a:buNone/>
            </a:pPr>
            <a:endParaRPr sz="3111">
              <a:solidFill>
                <a:srgbClr val="04617B"/>
              </a:solidFill>
              <a:latin typeface="Arial"/>
              <a:ea typeface="Arial"/>
              <a:cs typeface="Arial"/>
              <a:sym typeface="Arial"/>
            </a:endParaRPr>
          </a:p>
        </p:txBody>
      </p:sp>
      <p:pic>
        <p:nvPicPr>
          <p:cNvPr id="147" name="Shape 147"/>
          <p:cNvPicPr preferRelativeResize="0"/>
          <p:nvPr/>
        </p:nvPicPr>
        <p:blipFill>
          <a:blip r:embed="rId5">
            <a:alphaModFix/>
          </a:blip>
          <a:stretch>
            <a:fillRect/>
          </a:stretch>
        </p:blipFill>
        <p:spPr>
          <a:xfrm>
            <a:off x="254000" y="6000750"/>
            <a:ext cx="1227649" cy="1312325"/>
          </a:xfrm>
          <a:prstGeom prst="rect">
            <a:avLst/>
          </a:prstGeom>
          <a:noFill/>
          <a:ln>
            <a:noFill/>
          </a:ln>
        </p:spPr>
      </p:pic>
      <p:pic>
        <p:nvPicPr>
          <p:cNvPr id="148" name="Shape 148"/>
          <p:cNvPicPr preferRelativeResize="0"/>
          <p:nvPr/>
        </p:nvPicPr>
        <p:blipFill>
          <a:blip r:embed="rId6">
            <a:alphaModFix/>
          </a:blip>
          <a:stretch>
            <a:fillRect/>
          </a:stretch>
        </p:blipFill>
        <p:spPr>
          <a:xfrm>
            <a:off x="8636000" y="4053400"/>
            <a:ext cx="1227649" cy="13123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pic>
        <p:nvPicPr>
          <p:cNvPr id="29" name="Shape 29"/>
          <p:cNvPicPr preferRelativeResize="0"/>
          <p:nvPr/>
        </p:nvPicPr>
        <p:blipFill>
          <a:blip r:embed="rId4">
            <a:alphaModFix/>
          </a:blip>
          <a:stretch>
            <a:fillRect/>
          </a:stretch>
        </p:blipFill>
        <p:spPr>
          <a:xfrm>
            <a:off x="762000" y="338650"/>
            <a:ext cx="9144000" cy="2180150"/>
          </a:xfrm>
          <a:prstGeom prst="rect">
            <a:avLst/>
          </a:prstGeom>
          <a:noFill/>
          <a:ln>
            <a:noFill/>
          </a:ln>
        </p:spPr>
      </p:pic>
      <p:sp>
        <p:nvSpPr>
          <p:cNvPr id="30" name="Shape 30"/>
          <p:cNvSpPr txBox="1">
            <a:spLocks noGrp="1"/>
          </p:cNvSpPr>
          <p:nvPr>
            <p:ph type="subTitle" idx="1"/>
          </p:nvPr>
        </p:nvSpPr>
        <p:spPr>
          <a:xfrm>
            <a:off x="1524000" y="5554475"/>
            <a:ext cx="7167024" cy="651225"/>
          </a:xfrm>
          <a:prstGeom prst="rect">
            <a:avLst/>
          </a:prstGeom>
          <a:noFill/>
          <a:ln>
            <a:noFill/>
          </a:ln>
        </p:spPr>
        <p:txBody>
          <a:bodyPr lIns="38100" tIns="38100" rIns="38100" bIns="38100" anchor="t" anchorCtr="0">
            <a:noAutofit/>
          </a:bodyPr>
          <a:lstStyle/>
          <a:p>
            <a:pPr marL="0" marR="0" lvl="0" indent="0" algn="r">
              <a:lnSpc>
                <a:spcPct val="120192"/>
              </a:lnSpc>
              <a:spcBef>
                <a:spcPts val="0"/>
              </a:spcBef>
              <a:spcAft>
                <a:spcPts val="0"/>
              </a:spcAft>
              <a:buNone/>
            </a:pPr>
            <a:r>
              <a:rPr lang="en-US" sz="2888">
                <a:solidFill>
                  <a:srgbClr val="FFFFFF"/>
                </a:solidFill>
                <a:latin typeface="Arial"/>
                <a:ea typeface="Arial"/>
                <a:cs typeface="Arial"/>
                <a:sym typeface="Arial"/>
              </a:rPr>
              <a:t>RG 14b</a:t>
            </a:r>
          </a:p>
        </p:txBody>
      </p:sp>
      <p:pic>
        <p:nvPicPr>
          <p:cNvPr id="31" name="Shape 31"/>
          <p:cNvPicPr preferRelativeResize="0"/>
          <p:nvPr/>
        </p:nvPicPr>
        <p:blipFill>
          <a:blip r:embed="rId5">
            <a:alphaModFix/>
          </a:blip>
          <a:stretch>
            <a:fillRect/>
          </a:stretch>
        </p:blipFill>
        <p:spPr>
          <a:xfrm>
            <a:off x="1354650" y="2296575"/>
            <a:ext cx="4497899" cy="35877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762000" y="220475"/>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0000"/>
                </a:solidFill>
                <a:latin typeface="Arial"/>
                <a:ea typeface="Arial"/>
                <a:cs typeface="Arial"/>
                <a:sym typeface="Arial"/>
              </a:rPr>
              <a:t>“Prisoner’s Dilemma”</a:t>
            </a:r>
          </a:p>
        </p:txBody>
      </p:sp>
      <p:sp>
        <p:nvSpPr>
          <p:cNvPr id="154" name="Shape 154"/>
          <p:cNvSpPr txBox="1"/>
          <p:nvPr/>
        </p:nvSpPr>
        <p:spPr>
          <a:xfrm>
            <a:off x="440950" y="1405800"/>
            <a:ext cx="9184900" cy="166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4617B"/>
                </a:solidFill>
                <a:latin typeface="Arial"/>
                <a:ea typeface="Arial"/>
                <a:cs typeface="Arial"/>
                <a:sym typeface="Arial"/>
              </a:rPr>
              <a:t>2 people separated immediately after arrested for a serious crime – DA believes they are guilty but lacks evidence – each can either confess or not</a:t>
            </a:r>
          </a:p>
        </p:txBody>
      </p:sp>
      <p:pic>
        <p:nvPicPr>
          <p:cNvPr id="155" name="Shape 155"/>
          <p:cNvPicPr preferRelativeResize="0"/>
          <p:nvPr/>
        </p:nvPicPr>
        <p:blipFill/>
        <p:spPr>
          <a:xfrm>
            <a:off x="582075" y="4138075"/>
            <a:ext cx="8911150" cy="3153824"/>
          </a:xfrm>
          <a:prstGeom prst="rect">
            <a:avLst/>
          </a:prstGeom>
          <a:noFill/>
          <a:ln>
            <a:noFill/>
          </a:ln>
        </p:spPr>
      </p:pic>
      <p:sp>
        <p:nvSpPr>
          <p:cNvPr id="156" name="Shape 156"/>
          <p:cNvSpPr txBox="1"/>
          <p:nvPr/>
        </p:nvSpPr>
        <p:spPr>
          <a:xfrm>
            <a:off x="609600" y="4165600"/>
            <a:ext cx="9136650" cy="3129625"/>
          </a:xfrm>
          <a:prstGeom prst="rect">
            <a:avLst/>
          </a:prstGeom>
          <a:noFill/>
          <a:ln>
            <a:noFill/>
          </a:ln>
        </p:spPr>
        <p:txBody>
          <a:bodyPr lIns="38100" tIns="38100" rIns="38100" bIns="38100" anchor="t" anchorCtr="0">
            <a:noAutofit/>
          </a:bodyPr>
          <a:lstStyle/>
          <a:p>
            <a:pPr marL="0" marR="0" lvl="0" indent="0" algn="l">
              <a:lnSpc>
                <a:spcPct val="119791"/>
              </a:lnSpc>
              <a:spcBef>
                <a:spcPts val="0"/>
              </a:spcBef>
              <a:spcAft>
                <a:spcPts val="0"/>
              </a:spcAft>
              <a:buNone/>
            </a:pPr>
            <a:r>
              <a:rPr lang="en-US" sz="2666">
                <a:solidFill>
                  <a:srgbClr val="000000"/>
                </a:solidFill>
                <a:latin typeface="Arial"/>
                <a:ea typeface="Arial"/>
                <a:cs typeface="Arial"/>
                <a:sym typeface="Arial"/>
              </a:rPr>
              <a:t>DA tells them…</a:t>
            </a:r>
          </a:p>
          <a:p>
            <a:pPr marL="381000" marR="0" lvl="0" indent="-203200" algn="l">
              <a:lnSpc>
                <a:spcPct val="119791"/>
              </a:lnSpc>
              <a:spcBef>
                <a:spcPts val="479"/>
              </a:spcBef>
              <a:spcAft>
                <a:spcPts val="0"/>
              </a:spcAft>
              <a:buClr>
                <a:srgbClr val="000000"/>
              </a:buClr>
              <a:buSzPct val="100000"/>
              <a:buFont typeface="Arial"/>
              <a:buChar char="●"/>
            </a:pPr>
            <a:r>
              <a:rPr lang="en-US" sz="2400">
                <a:solidFill>
                  <a:srgbClr val="000000"/>
                </a:solidFill>
                <a:latin typeface="Arial"/>
                <a:ea typeface="Arial"/>
                <a:cs typeface="Arial"/>
                <a:sym typeface="Arial"/>
              </a:rPr>
              <a:t>if both refuse to confess, each will be convicted of a</a:t>
            </a:r>
            <a:r>
              <a:rPr lang="en-US" sz="2400"/>
              <a:t> </a:t>
            </a:r>
            <a:r>
              <a:rPr lang="en-US" sz="2400">
                <a:solidFill>
                  <a:srgbClr val="000000"/>
                </a:solidFill>
                <a:latin typeface="Arial"/>
                <a:ea typeface="Arial"/>
                <a:cs typeface="Arial"/>
                <a:sym typeface="Arial"/>
              </a:rPr>
              <a:t>minor offense and jailed for one year</a:t>
            </a:r>
          </a:p>
          <a:p>
            <a:pPr marL="381000" marR="0" lvl="0" indent="-203200" algn="l">
              <a:lnSpc>
                <a:spcPct val="119791"/>
              </a:lnSpc>
              <a:spcBef>
                <a:spcPts val="479"/>
              </a:spcBef>
              <a:spcAft>
                <a:spcPts val="0"/>
              </a:spcAft>
              <a:buClr>
                <a:srgbClr val="000000"/>
              </a:buClr>
              <a:buSzPct val="100000"/>
              <a:buFont typeface="Arial"/>
              <a:buChar char="●"/>
            </a:pPr>
            <a:r>
              <a:rPr lang="en-US" sz="2400">
                <a:solidFill>
                  <a:srgbClr val="000000"/>
                </a:solidFill>
                <a:latin typeface="Arial"/>
                <a:ea typeface="Arial"/>
                <a:cs typeface="Arial"/>
                <a:sym typeface="Arial"/>
              </a:rPr>
              <a:t>if both confess, DA will recommend a 5-year sentence</a:t>
            </a:r>
          </a:p>
          <a:p>
            <a:pPr marL="381000" marR="0" lvl="0" indent="-203200" algn="l">
              <a:lnSpc>
                <a:spcPct val="119791"/>
              </a:lnSpc>
              <a:spcBef>
                <a:spcPts val="479"/>
              </a:spcBef>
              <a:spcAft>
                <a:spcPts val="0"/>
              </a:spcAft>
              <a:buClr>
                <a:srgbClr val="000000"/>
              </a:buClr>
              <a:buSzPct val="100000"/>
              <a:buFont typeface="Arial"/>
              <a:buChar char="●"/>
            </a:pPr>
            <a:r>
              <a:rPr lang="en-US" sz="2400">
                <a:solidFill>
                  <a:srgbClr val="000000"/>
                </a:solidFill>
                <a:latin typeface="Arial"/>
                <a:ea typeface="Arial"/>
                <a:cs typeface="Arial"/>
                <a:sym typeface="Arial"/>
              </a:rPr>
              <a:t>if one remains silent and one confesses, DA will allow</a:t>
            </a:r>
            <a:r>
              <a:rPr lang="en-US" sz="2400"/>
              <a:t> </a:t>
            </a:r>
            <a:r>
              <a:rPr lang="en-US" sz="2400">
                <a:solidFill>
                  <a:srgbClr val="000000"/>
                </a:solidFill>
                <a:latin typeface="Arial"/>
                <a:ea typeface="Arial"/>
                <a:cs typeface="Arial"/>
                <a:sym typeface="Arial"/>
              </a:rPr>
              <a:t>confessing prisoner to go free, whereas the other will</a:t>
            </a:r>
            <a:r>
              <a:rPr lang="en-US" sz="2400"/>
              <a:t> </a:t>
            </a:r>
            <a:r>
              <a:rPr lang="en-US" sz="2400">
                <a:solidFill>
                  <a:srgbClr val="000000"/>
                </a:solidFill>
                <a:latin typeface="Arial"/>
                <a:ea typeface="Arial"/>
                <a:cs typeface="Arial"/>
                <a:sym typeface="Arial"/>
              </a:rPr>
              <a:t>serve the maximum 10-year sentence</a:t>
            </a:r>
          </a:p>
          <a:p>
            <a:pPr marL="0" marR="0" lvl="0" indent="0" algn="ctr">
              <a:lnSpc>
                <a:spcPct val="120089"/>
              </a:lnSpc>
              <a:spcBef>
                <a:spcPts val="563"/>
              </a:spcBef>
              <a:spcAft>
                <a:spcPts val="0"/>
              </a:spcAft>
              <a:buNone/>
            </a:pPr>
            <a:endParaRPr sz="3111">
              <a:solidFill>
                <a:srgbClr val="04617B"/>
              </a:solidFill>
              <a:latin typeface="Arial"/>
              <a:ea typeface="Arial"/>
              <a:cs typeface="Arial"/>
              <a:sym typeface="Arial"/>
            </a:endParaRPr>
          </a:p>
        </p:txBody>
      </p:sp>
      <p:pic>
        <p:nvPicPr>
          <p:cNvPr id="157" name="Shape 157"/>
          <p:cNvPicPr preferRelativeResize="0"/>
          <p:nvPr/>
        </p:nvPicPr>
        <p:blipFill>
          <a:blip r:embed="rId4">
            <a:alphaModFix/>
          </a:blip>
          <a:stretch>
            <a:fillRect/>
          </a:stretch>
        </p:blipFill>
        <p:spPr>
          <a:xfrm>
            <a:off x="4064000" y="3005675"/>
            <a:ext cx="2190749" cy="1608649"/>
          </a:xfrm>
          <a:prstGeom prst="rect">
            <a:avLst/>
          </a:prstGeom>
          <a:noFill/>
          <a:ln>
            <a:noFill/>
          </a:ln>
        </p:spPr>
      </p:pic>
      <p:pic>
        <p:nvPicPr>
          <p:cNvPr id="158" name="Shape 158"/>
          <p:cNvPicPr preferRelativeResize="0"/>
          <p:nvPr/>
        </p:nvPicPr>
        <p:blipFill>
          <a:blip r:embed="rId5">
            <a:alphaModFix/>
          </a:blip>
          <a:stretch>
            <a:fillRect/>
          </a:stretch>
        </p:blipFill>
        <p:spPr>
          <a:xfrm>
            <a:off x="8933650" y="2747450"/>
            <a:ext cx="1037149" cy="1418150"/>
          </a:xfrm>
          <a:prstGeom prst="rect">
            <a:avLst/>
          </a:prstGeom>
          <a:noFill/>
          <a:ln>
            <a:noFill/>
          </a:ln>
        </p:spPr>
      </p:pic>
      <p:pic>
        <p:nvPicPr>
          <p:cNvPr id="159" name="Shape 159"/>
          <p:cNvPicPr preferRelativeResize="0"/>
          <p:nvPr/>
        </p:nvPicPr>
        <p:blipFill>
          <a:blip r:embed="rId6">
            <a:alphaModFix/>
          </a:blip>
          <a:stretch>
            <a:fillRect/>
          </a:stretch>
        </p:blipFill>
        <p:spPr>
          <a:xfrm>
            <a:off x="347950" y="2637825"/>
            <a:ext cx="1037149" cy="1418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69899" y="0"/>
            <a:ext cx="9220200" cy="1921899"/>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5555" dirty="0">
                <a:solidFill>
                  <a:srgbClr val="04617B"/>
                </a:solidFill>
                <a:latin typeface="Arial"/>
                <a:ea typeface="Arial"/>
                <a:cs typeface="Arial"/>
                <a:sym typeface="Arial"/>
              </a:rPr>
              <a:t>Answer to Prisoner’s Dilemma</a:t>
            </a:r>
          </a:p>
        </p:txBody>
      </p:sp>
      <p:sp>
        <p:nvSpPr>
          <p:cNvPr id="165" name="Shape 165"/>
          <p:cNvSpPr txBox="1"/>
          <p:nvPr/>
        </p:nvSpPr>
        <p:spPr>
          <a:xfrm>
            <a:off x="440950" y="1659800"/>
            <a:ext cx="9184799" cy="5860200"/>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00"/>
                </a:solidFill>
                <a:latin typeface="Arial"/>
                <a:ea typeface="Arial"/>
                <a:cs typeface="Arial"/>
                <a:sym typeface="Arial"/>
              </a:rPr>
              <a:t>Best outcome??</a:t>
            </a: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Best mutual outcome attained through cooperation…</a:t>
            </a: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Meaning short sentences for both, so both would have to remain silent</a:t>
            </a: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Is this likely to happen? Why or why not?</a:t>
            </a:r>
          </a:p>
        </p:txBody>
      </p:sp>
      <p:pic>
        <p:nvPicPr>
          <p:cNvPr id="166" name="Shape 166"/>
          <p:cNvPicPr preferRelativeResize="0"/>
          <p:nvPr/>
        </p:nvPicPr>
        <p:blipFill>
          <a:blip r:embed="rId4">
            <a:alphaModFix/>
          </a:blip>
          <a:stretch>
            <a:fillRect/>
          </a:stretch>
        </p:blipFill>
        <p:spPr>
          <a:xfrm>
            <a:off x="3735925" y="4561387"/>
            <a:ext cx="2688149" cy="2158999"/>
          </a:xfrm>
          <a:prstGeom prst="rect">
            <a:avLst/>
          </a:prstGeom>
          <a:noFill/>
          <a:ln>
            <a:noFill/>
          </a:ln>
        </p:spPr>
      </p:pic>
      <p:pic>
        <p:nvPicPr>
          <p:cNvPr id="167" name="Shape 167"/>
          <p:cNvPicPr preferRelativeResize="0"/>
          <p:nvPr/>
        </p:nvPicPr>
        <p:blipFill>
          <a:blip r:embed="rId5">
            <a:alphaModFix/>
          </a:blip>
          <a:stretch>
            <a:fillRect/>
          </a:stretch>
        </p:blipFill>
        <p:spPr>
          <a:xfrm>
            <a:off x="1693325" y="4825975"/>
            <a:ext cx="1629825" cy="1629825"/>
          </a:xfrm>
          <a:prstGeom prst="rect">
            <a:avLst/>
          </a:prstGeom>
          <a:noFill/>
          <a:ln>
            <a:noFill/>
          </a:ln>
        </p:spPr>
      </p:pic>
      <p:pic>
        <p:nvPicPr>
          <p:cNvPr id="168" name="Shape 168"/>
          <p:cNvPicPr preferRelativeResize="0"/>
          <p:nvPr/>
        </p:nvPicPr>
        <p:blipFill>
          <a:blip r:embed="rId6">
            <a:alphaModFix/>
          </a:blip>
          <a:stretch>
            <a:fillRect/>
          </a:stretch>
        </p:blipFill>
        <p:spPr>
          <a:xfrm>
            <a:off x="6942650" y="4910650"/>
            <a:ext cx="1629825" cy="1629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762000" y="220475"/>
            <a:ext cx="8712199" cy="1295024"/>
          </a:xfrm>
          <a:prstGeom prst="rect">
            <a:avLst/>
          </a:prstGeom>
          <a:noFill/>
          <a:ln>
            <a:noFill/>
          </a:ln>
        </p:spPr>
        <p:txBody>
          <a:bodyPr lIns="38100" tIns="38100" rIns="38100" bIns="38100" anchor="b" anchorCtr="0">
            <a:noAutofit/>
          </a:bodyPr>
          <a:lstStyle/>
          <a:p>
            <a:pPr marL="0" marR="0" lvl="0" indent="0" algn="l">
              <a:lnSpc>
                <a:spcPct val="120138"/>
              </a:lnSpc>
              <a:spcBef>
                <a:spcPts val="0"/>
              </a:spcBef>
              <a:spcAft>
                <a:spcPts val="0"/>
              </a:spcAft>
              <a:buNone/>
            </a:pPr>
            <a:r>
              <a:rPr lang="en-US" sz="4000">
                <a:solidFill>
                  <a:srgbClr val="000000"/>
                </a:solidFill>
                <a:latin typeface="Arial"/>
                <a:ea typeface="Arial"/>
                <a:cs typeface="Arial"/>
                <a:sym typeface="Arial"/>
              </a:rPr>
              <a:t>Behavior in the Presence of Others</a:t>
            </a:r>
          </a:p>
        </p:txBody>
      </p:sp>
      <p:sp>
        <p:nvSpPr>
          <p:cNvPr id="174" name="Shape 174"/>
          <p:cNvSpPr txBox="1">
            <a:spLocks noGrp="1"/>
          </p:cNvSpPr>
          <p:nvPr>
            <p:ph type="body" idx="1"/>
          </p:nvPr>
        </p:nvSpPr>
        <p:spPr>
          <a:xfrm>
            <a:off x="610300" y="1829150"/>
            <a:ext cx="4443574" cy="5392550"/>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FF"/>
                </a:solidFill>
                <a:latin typeface="Arial"/>
                <a:ea typeface="Arial"/>
                <a:cs typeface="Arial"/>
                <a:sym typeface="Arial"/>
              </a:rPr>
              <a:t>Social facilitation:</a:t>
            </a:r>
            <a:r>
              <a:rPr lang="en-US" sz="3111">
                <a:solidFill>
                  <a:srgbClr val="000000"/>
                </a:solidFill>
                <a:latin typeface="Arial"/>
                <a:ea typeface="Arial"/>
                <a:cs typeface="Arial"/>
                <a:sym typeface="Arial"/>
              </a:rPr>
              <a:t> Refers to improved performance on a task in the presence of others. </a:t>
            </a: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19791"/>
              </a:lnSpc>
              <a:spcBef>
                <a:spcPts val="479"/>
              </a:spcBef>
              <a:spcAft>
                <a:spcPts val="0"/>
              </a:spcAft>
              <a:buNone/>
            </a:pPr>
            <a:r>
              <a:rPr lang="en-US" sz="2666">
                <a:solidFill>
                  <a:srgbClr val="000000"/>
                </a:solidFill>
                <a:latin typeface="Arial"/>
                <a:ea typeface="Arial"/>
                <a:cs typeface="Arial"/>
                <a:sym typeface="Arial"/>
              </a:rPr>
              <a:t>Usually occurs with either simple or well-learned tasks, but not difficult or not-yet-mastered tasks.</a:t>
            </a: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Why?</a:t>
            </a:r>
          </a:p>
        </p:txBody>
      </p:sp>
      <p:pic>
        <p:nvPicPr>
          <p:cNvPr id="175" name="Shape 175"/>
          <p:cNvPicPr preferRelativeResize="0"/>
          <p:nvPr/>
        </p:nvPicPr>
        <p:blipFill>
          <a:blip r:embed="rId4">
            <a:alphaModFix/>
          </a:blip>
          <a:stretch>
            <a:fillRect/>
          </a:stretch>
        </p:blipFill>
        <p:spPr>
          <a:xfrm>
            <a:off x="5556250" y="1778000"/>
            <a:ext cx="3704149" cy="5037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740825" y="373925"/>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B0F0"/>
                </a:solidFill>
                <a:latin typeface="Arial"/>
                <a:ea typeface="Arial"/>
                <a:cs typeface="Arial"/>
                <a:sym typeface="Arial"/>
              </a:rPr>
              <a:t>Social Loafing</a:t>
            </a:r>
          </a:p>
        </p:txBody>
      </p:sp>
      <p:sp>
        <p:nvSpPr>
          <p:cNvPr id="181" name="Shape 181"/>
          <p:cNvSpPr txBox="1"/>
          <p:nvPr/>
        </p:nvSpPr>
        <p:spPr>
          <a:xfrm>
            <a:off x="848425" y="1829150"/>
            <a:ext cx="8507700" cy="5857499"/>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00"/>
                </a:solidFill>
                <a:latin typeface="Arial"/>
                <a:ea typeface="Arial"/>
                <a:cs typeface="Arial"/>
                <a:sym typeface="Arial"/>
              </a:rPr>
              <a:t>Tendency for people in a group to exert less effort than when working individually</a:t>
            </a: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Why?</a:t>
            </a:r>
          </a:p>
          <a:p>
            <a:pPr marL="0" marR="0" lvl="0" indent="0" algn="ctr">
              <a:lnSpc>
                <a:spcPct val="119791"/>
              </a:lnSpc>
              <a:spcBef>
                <a:spcPts val="479"/>
              </a:spcBef>
              <a:spcAft>
                <a:spcPts val="0"/>
              </a:spcAft>
              <a:buNone/>
            </a:pPr>
            <a:r>
              <a:rPr lang="en-US" sz="2666">
                <a:solidFill>
                  <a:srgbClr val="000000"/>
                </a:solidFill>
                <a:latin typeface="Arial"/>
                <a:ea typeface="Arial"/>
                <a:cs typeface="Arial"/>
                <a:sym typeface="Arial"/>
              </a:rPr>
              <a:t>Feel less accountable when in a group…may view contribution as dispensable or not important</a:t>
            </a:r>
          </a:p>
        </p:txBody>
      </p:sp>
      <p:pic>
        <p:nvPicPr>
          <p:cNvPr id="182" name="Shape 182"/>
          <p:cNvPicPr preferRelativeResize="0"/>
          <p:nvPr/>
        </p:nvPicPr>
        <p:blipFill>
          <a:blip r:embed="rId4">
            <a:alphaModFix/>
          </a:blip>
          <a:stretch>
            <a:fillRect/>
          </a:stretch>
        </p:blipFill>
        <p:spPr>
          <a:xfrm>
            <a:off x="2878650" y="2815150"/>
            <a:ext cx="4191000" cy="2751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677325" y="51150"/>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B0F0"/>
                </a:solidFill>
                <a:latin typeface="Arial"/>
                <a:ea typeface="Arial"/>
                <a:cs typeface="Arial"/>
                <a:sym typeface="Arial"/>
              </a:rPr>
              <a:t>Deindividuation (mob mentality)</a:t>
            </a:r>
          </a:p>
        </p:txBody>
      </p:sp>
      <p:sp>
        <p:nvSpPr>
          <p:cNvPr id="188" name="Shape 188"/>
          <p:cNvSpPr txBox="1"/>
          <p:nvPr/>
        </p:nvSpPr>
        <p:spPr>
          <a:xfrm>
            <a:off x="779625" y="1236475"/>
            <a:ext cx="8507575" cy="1582549"/>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00"/>
                </a:solidFill>
                <a:latin typeface="Arial"/>
                <a:ea typeface="Arial"/>
                <a:cs typeface="Arial"/>
                <a:sym typeface="Arial"/>
              </a:rPr>
              <a:t>Loss of self-awareness and self-restraint in group situations that foster arousal and anonymity.</a:t>
            </a:r>
          </a:p>
        </p:txBody>
      </p:sp>
      <p:sp>
        <p:nvSpPr>
          <p:cNvPr id="189" name="Shape 189"/>
          <p:cNvSpPr txBox="1"/>
          <p:nvPr/>
        </p:nvSpPr>
        <p:spPr>
          <a:xfrm>
            <a:off x="1372300" y="6655150"/>
            <a:ext cx="7491575" cy="760574"/>
          </a:xfrm>
          <a:prstGeom prst="rect">
            <a:avLst/>
          </a:prstGeom>
          <a:noFill/>
          <a:ln>
            <a:noFill/>
          </a:ln>
        </p:spPr>
        <p:txBody>
          <a:bodyPr lIns="38100" tIns="38100" rIns="38100" bIns="38100" anchor="t" anchorCtr="0">
            <a:noAutofit/>
          </a:bodyPr>
          <a:lstStyle/>
          <a:p>
            <a:pPr marL="0" marR="0" lvl="0" indent="0" algn="ctr">
              <a:lnSpc>
                <a:spcPct val="120000"/>
              </a:lnSpc>
              <a:spcBef>
                <a:spcPts val="0"/>
              </a:spcBef>
              <a:spcAft>
                <a:spcPts val="0"/>
              </a:spcAft>
              <a:buNone/>
            </a:pPr>
            <a:r>
              <a:rPr lang="en-US" sz="2222">
                <a:solidFill>
                  <a:srgbClr val="000000"/>
                </a:solidFill>
                <a:latin typeface="Arial"/>
                <a:ea typeface="Arial"/>
                <a:cs typeface="Arial"/>
                <a:sym typeface="Arial"/>
              </a:rPr>
              <a:t>Mob behavior…no one can point you out, so again you feel less accountable for your individual actions</a:t>
            </a:r>
          </a:p>
        </p:txBody>
      </p:sp>
      <p:pic>
        <p:nvPicPr>
          <p:cNvPr id="190" name="Shape 190"/>
          <p:cNvPicPr preferRelativeResize="0"/>
          <p:nvPr/>
        </p:nvPicPr>
        <p:blipFill>
          <a:blip r:embed="rId4">
            <a:alphaModFix/>
          </a:blip>
          <a:stretch>
            <a:fillRect/>
          </a:stretch>
        </p:blipFill>
        <p:spPr>
          <a:xfrm>
            <a:off x="2032000" y="2878650"/>
            <a:ext cx="2635250" cy="3556000"/>
          </a:xfrm>
          <a:prstGeom prst="rect">
            <a:avLst/>
          </a:prstGeom>
          <a:noFill/>
          <a:ln>
            <a:noFill/>
          </a:ln>
        </p:spPr>
      </p:pic>
      <p:pic>
        <p:nvPicPr>
          <p:cNvPr id="191" name="Shape 191"/>
          <p:cNvPicPr preferRelativeResize="0"/>
          <p:nvPr/>
        </p:nvPicPr>
        <p:blipFill>
          <a:blip r:embed="rId5">
            <a:alphaModFix/>
          </a:blip>
          <a:stretch>
            <a:fillRect/>
          </a:stretch>
        </p:blipFill>
        <p:spPr>
          <a:xfrm>
            <a:off x="5672650" y="2878650"/>
            <a:ext cx="2391824" cy="34713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77325" y="774350"/>
            <a:ext cx="8712299" cy="1295099"/>
          </a:xfrm>
          <a:prstGeom prst="rect">
            <a:avLst/>
          </a:prstGeom>
          <a:noFill/>
          <a:ln>
            <a:noFill/>
          </a:ln>
        </p:spPr>
        <p:txBody>
          <a:bodyPr lIns="38100" tIns="38100" rIns="38100" bIns="38100" anchor="b" anchorCtr="0">
            <a:noAutofit/>
          </a:bodyPr>
          <a:lstStyle/>
          <a:p>
            <a:pPr marL="0" marR="0" lvl="0" indent="0" algn="l" rtl="0">
              <a:lnSpc>
                <a:spcPct val="120000"/>
              </a:lnSpc>
              <a:spcBef>
                <a:spcPts val="0"/>
              </a:spcBef>
              <a:spcAft>
                <a:spcPts val="0"/>
              </a:spcAft>
              <a:buNone/>
            </a:pPr>
            <a:r>
              <a:rPr lang="en-US" sz="4444">
                <a:solidFill>
                  <a:srgbClr val="00B0F0"/>
                </a:solidFill>
                <a:latin typeface="Arial"/>
                <a:ea typeface="Arial"/>
                <a:cs typeface="Arial"/>
                <a:sym typeface="Arial"/>
              </a:rPr>
              <a:t>Deindividuation </a:t>
            </a:r>
            <a:r>
              <a:rPr lang="en-US" sz="4444">
                <a:solidFill>
                  <a:srgbClr val="00B0F0"/>
                </a:solidFill>
              </a:rPr>
              <a:t>Activity</a:t>
            </a:r>
          </a:p>
        </p:txBody>
      </p:sp>
      <p:sp>
        <p:nvSpPr>
          <p:cNvPr id="197" name="Shape 197"/>
          <p:cNvSpPr txBox="1"/>
          <p:nvPr/>
        </p:nvSpPr>
        <p:spPr>
          <a:xfrm>
            <a:off x="779625" y="2241900"/>
            <a:ext cx="8507700" cy="4819200"/>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600"/>
              <a:t>Do NOT write your name on the slip of paper</a:t>
            </a:r>
          </a:p>
          <a:p>
            <a:pPr marL="0" marR="0" lvl="0" indent="0" algn="l" rtl="0">
              <a:lnSpc>
                <a:spcPct val="120089"/>
              </a:lnSpc>
              <a:spcBef>
                <a:spcPts val="0"/>
              </a:spcBef>
              <a:spcAft>
                <a:spcPts val="0"/>
              </a:spcAft>
              <a:buNone/>
            </a:pPr>
            <a:endParaRPr sz="3600"/>
          </a:p>
          <a:p>
            <a:pPr marL="0" marR="0" lvl="0" indent="0" algn="l" rtl="0">
              <a:lnSpc>
                <a:spcPct val="120089"/>
              </a:lnSpc>
              <a:spcBef>
                <a:spcPts val="0"/>
              </a:spcBef>
              <a:spcAft>
                <a:spcPts val="0"/>
              </a:spcAft>
              <a:buNone/>
            </a:pPr>
            <a:r>
              <a:rPr lang="en-US" sz="3600"/>
              <a:t>If you were invisible for one day, what would you do?  Don't discuss, just write and put it on my chair up front.</a:t>
            </a:r>
          </a:p>
          <a:p>
            <a:pPr marL="0" marR="0" lvl="0" indent="0" algn="l" rtl="0">
              <a:lnSpc>
                <a:spcPct val="120089"/>
              </a:lnSpc>
              <a:spcBef>
                <a:spcPts val="0"/>
              </a:spcBef>
              <a:spcAft>
                <a:spcPts val="0"/>
              </a:spcAft>
              <a:buNone/>
            </a:pPr>
            <a:endParaRPr sz="3600">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762000" y="358050"/>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0000"/>
                </a:solidFill>
                <a:latin typeface="Arial"/>
                <a:ea typeface="Arial"/>
                <a:cs typeface="Arial"/>
                <a:sym typeface="Arial"/>
              </a:rPr>
              <a:t>Effects of Group Interaction</a:t>
            </a:r>
          </a:p>
        </p:txBody>
      </p:sp>
      <p:sp>
        <p:nvSpPr>
          <p:cNvPr id="203" name="Shape 203"/>
          <p:cNvSpPr txBox="1">
            <a:spLocks noGrp="1"/>
          </p:cNvSpPr>
          <p:nvPr>
            <p:ph type="body" idx="1"/>
          </p:nvPr>
        </p:nvSpPr>
        <p:spPr>
          <a:xfrm>
            <a:off x="5605625" y="1829150"/>
            <a:ext cx="4104899" cy="429187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FF"/>
                </a:solidFill>
                <a:latin typeface="Arial"/>
                <a:ea typeface="Arial"/>
                <a:cs typeface="Arial"/>
                <a:sym typeface="Arial"/>
              </a:rPr>
              <a:t>Group Polarization:</a:t>
            </a:r>
            <a:r>
              <a:rPr lang="en-US" sz="3111">
                <a:solidFill>
                  <a:srgbClr val="000000"/>
                </a:solidFill>
                <a:latin typeface="Arial"/>
                <a:ea typeface="Arial"/>
                <a:cs typeface="Arial"/>
                <a:sym typeface="Arial"/>
              </a:rPr>
              <a:t> enhances group’s prevailing attitudes through discussion. If a group is like-minded, discussion strengthens its prevailing opinions and attitudes.</a:t>
            </a:r>
          </a:p>
        </p:txBody>
      </p:sp>
      <p:sp>
        <p:nvSpPr>
          <p:cNvPr id="204" name="Shape 204"/>
          <p:cNvSpPr txBox="1"/>
          <p:nvPr/>
        </p:nvSpPr>
        <p:spPr>
          <a:xfrm>
            <a:off x="366825" y="6485800"/>
            <a:ext cx="9487499" cy="691799"/>
          </a:xfrm>
          <a:prstGeom prst="rect">
            <a:avLst/>
          </a:prstGeom>
          <a:noFill/>
          <a:ln>
            <a:noFill/>
          </a:ln>
        </p:spPr>
        <p:txBody>
          <a:bodyPr lIns="38100" tIns="38100" rIns="38100" bIns="38100" anchor="t" anchorCtr="0">
            <a:noAutofit/>
          </a:bodyPr>
          <a:lstStyle/>
          <a:p>
            <a:pPr marL="0" marR="0" lvl="0" indent="0" algn="ctr">
              <a:lnSpc>
                <a:spcPct val="120138"/>
              </a:lnSpc>
              <a:spcBef>
                <a:spcPts val="0"/>
              </a:spcBef>
              <a:spcAft>
                <a:spcPts val="0"/>
              </a:spcAft>
              <a:buNone/>
            </a:pPr>
            <a:r>
              <a:rPr lang="en-US" sz="2000" i="1">
                <a:solidFill>
                  <a:srgbClr val="000000"/>
                </a:solidFill>
                <a:latin typeface="Arial"/>
                <a:ea typeface="Arial"/>
                <a:cs typeface="Arial"/>
                <a:sym typeface="Arial"/>
              </a:rPr>
              <a:t>Can be beneficial or harmful…bottom line, you usually leave more fired up</a:t>
            </a:r>
            <a:br>
              <a:rPr lang="en-US" sz="2000" i="1">
                <a:solidFill>
                  <a:srgbClr val="000000"/>
                </a:solidFill>
                <a:latin typeface="Arial"/>
                <a:ea typeface="Arial"/>
                <a:cs typeface="Arial"/>
                <a:sym typeface="Arial"/>
              </a:rPr>
            </a:br>
            <a:r>
              <a:rPr lang="en-US" sz="2000" i="1">
                <a:solidFill>
                  <a:srgbClr val="000000"/>
                </a:solidFill>
                <a:latin typeface="Arial"/>
                <a:ea typeface="Arial"/>
                <a:cs typeface="Arial"/>
                <a:sym typeface="Arial"/>
              </a:rPr>
              <a:t>one way of the other than when you first arrived</a:t>
            </a:r>
          </a:p>
        </p:txBody>
      </p:sp>
      <p:pic>
        <p:nvPicPr>
          <p:cNvPr id="205" name="Shape 205"/>
          <p:cNvPicPr preferRelativeResize="0"/>
          <p:nvPr/>
        </p:nvPicPr>
        <p:blipFill>
          <a:blip r:embed="rId4">
            <a:alphaModFix/>
          </a:blip>
          <a:stretch>
            <a:fillRect/>
          </a:stretch>
        </p:blipFill>
        <p:spPr>
          <a:xfrm>
            <a:off x="571500" y="1672150"/>
            <a:ext cx="4445000" cy="44449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746125" y="358050"/>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B0F0"/>
                </a:solidFill>
                <a:latin typeface="Arial"/>
                <a:ea typeface="Arial"/>
                <a:cs typeface="Arial"/>
                <a:sym typeface="Arial"/>
              </a:rPr>
              <a:t>Groupthink</a:t>
            </a:r>
          </a:p>
        </p:txBody>
      </p:sp>
      <p:sp>
        <p:nvSpPr>
          <p:cNvPr id="211" name="Shape 211"/>
          <p:cNvSpPr txBox="1"/>
          <p:nvPr/>
        </p:nvSpPr>
        <p:spPr>
          <a:xfrm>
            <a:off x="864300" y="1659800"/>
            <a:ext cx="8507575" cy="200587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00"/>
                </a:solidFill>
                <a:latin typeface="Arial"/>
                <a:ea typeface="Arial"/>
                <a:cs typeface="Arial"/>
                <a:sym typeface="Arial"/>
              </a:rPr>
              <a:t>Way of thinking that occurs when the desire for harmony in decision-making overrides the possible alternatives</a:t>
            </a:r>
          </a:p>
        </p:txBody>
      </p:sp>
      <p:sp>
        <p:nvSpPr>
          <p:cNvPr id="212" name="Shape 212"/>
          <p:cNvSpPr txBox="1"/>
          <p:nvPr/>
        </p:nvSpPr>
        <p:spPr>
          <a:xfrm>
            <a:off x="610300" y="4115150"/>
            <a:ext cx="5457825" cy="1847125"/>
          </a:xfrm>
          <a:prstGeom prst="rect">
            <a:avLst/>
          </a:prstGeom>
          <a:noFill/>
          <a:ln>
            <a:noFill/>
          </a:ln>
        </p:spPr>
        <p:txBody>
          <a:bodyPr lIns="38100" tIns="38100" rIns="38100" bIns="38100" anchor="t" anchorCtr="0">
            <a:noAutofit/>
          </a:bodyPr>
          <a:lstStyle/>
          <a:p>
            <a:pPr marL="0" marR="0" lvl="0" indent="0" algn="l">
              <a:lnSpc>
                <a:spcPct val="131770"/>
              </a:lnSpc>
              <a:spcBef>
                <a:spcPts val="0"/>
              </a:spcBef>
              <a:spcAft>
                <a:spcPts val="0"/>
              </a:spcAft>
              <a:buNone/>
            </a:pPr>
            <a:r>
              <a:rPr lang="en-US" sz="2666" i="1">
                <a:solidFill>
                  <a:srgbClr val="000000"/>
                </a:solidFill>
                <a:latin typeface="Arial"/>
                <a:ea typeface="Arial"/>
                <a:cs typeface="Arial"/>
                <a:sym typeface="Arial"/>
              </a:rPr>
              <a:t>One doesn’t want to make waves…</a:t>
            </a:r>
            <a:br>
              <a:rPr lang="en-US" sz="2666" i="1">
                <a:solidFill>
                  <a:srgbClr val="000000"/>
                </a:solidFill>
                <a:latin typeface="Arial"/>
                <a:ea typeface="Arial"/>
                <a:cs typeface="Arial"/>
                <a:sym typeface="Arial"/>
              </a:rPr>
            </a:br>
            <a:r>
              <a:rPr lang="en-US" sz="2666" i="1">
                <a:solidFill>
                  <a:srgbClr val="000000"/>
                </a:solidFill>
                <a:latin typeface="Arial"/>
                <a:ea typeface="Arial"/>
                <a:cs typeface="Arial"/>
                <a:sym typeface="Arial"/>
              </a:rPr>
              <a:t>so goes along with the rest of the</a:t>
            </a:r>
            <a:br>
              <a:rPr lang="en-US" sz="2666" i="1">
                <a:solidFill>
                  <a:srgbClr val="000000"/>
                </a:solidFill>
                <a:latin typeface="Arial"/>
                <a:ea typeface="Arial"/>
                <a:cs typeface="Arial"/>
                <a:sym typeface="Arial"/>
              </a:rPr>
            </a:br>
            <a:r>
              <a:rPr lang="en-US" sz="2666" i="1">
                <a:solidFill>
                  <a:srgbClr val="000000"/>
                </a:solidFill>
                <a:latin typeface="Arial"/>
                <a:ea typeface="Arial"/>
                <a:cs typeface="Arial"/>
                <a:sym typeface="Arial"/>
              </a:rPr>
              <a:t>group’s decision or the decision of</a:t>
            </a:r>
            <a:br>
              <a:rPr lang="en-US" sz="2666" i="1">
                <a:solidFill>
                  <a:srgbClr val="000000"/>
                </a:solidFill>
                <a:latin typeface="Arial"/>
                <a:ea typeface="Arial"/>
                <a:cs typeface="Arial"/>
                <a:sym typeface="Arial"/>
              </a:rPr>
            </a:br>
            <a:r>
              <a:rPr lang="en-US" sz="2666" i="1">
                <a:solidFill>
                  <a:srgbClr val="000000"/>
                </a:solidFill>
                <a:latin typeface="Arial"/>
                <a:ea typeface="Arial"/>
                <a:cs typeface="Arial"/>
                <a:sym typeface="Arial"/>
              </a:rPr>
              <a:t>the most vocal member</a:t>
            </a:r>
          </a:p>
        </p:txBody>
      </p:sp>
      <p:pic>
        <p:nvPicPr>
          <p:cNvPr id="213" name="Shape 213"/>
          <p:cNvPicPr preferRelativeResize="0"/>
          <p:nvPr/>
        </p:nvPicPr>
        <p:blipFill>
          <a:blip r:embed="rId4">
            <a:alphaModFix/>
          </a:blip>
          <a:stretch>
            <a:fillRect/>
          </a:stretch>
        </p:blipFill>
        <p:spPr>
          <a:xfrm>
            <a:off x="6328825" y="3450150"/>
            <a:ext cx="3344324" cy="3344324"/>
          </a:xfrm>
          <a:prstGeom prst="rect">
            <a:avLst/>
          </a:prstGeom>
          <a:noFill/>
          <a:ln>
            <a:noFill/>
          </a:ln>
        </p:spPr>
      </p:pic>
      <p:pic>
        <p:nvPicPr>
          <p:cNvPr id="214" name="Shape 214"/>
          <p:cNvPicPr preferRelativeResize="0"/>
          <p:nvPr/>
        </p:nvPicPr>
        <p:blipFill>
          <a:blip r:embed="rId5">
            <a:alphaModFix/>
          </a:blip>
          <a:stretch>
            <a:fillRect/>
          </a:stretch>
        </p:blipFill>
        <p:spPr>
          <a:xfrm>
            <a:off x="609600" y="2844775"/>
            <a:ext cx="2032000" cy="1143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6800" y="1295400"/>
            <a:ext cx="5397631" cy="1200329"/>
          </a:xfrm>
          <a:prstGeom prst="rect">
            <a:avLst/>
          </a:prstGeom>
        </p:spPr>
        <p:txBody>
          <a:bodyPr wrap="none">
            <a:spAutoFit/>
          </a:bodyPr>
          <a:lstStyle/>
          <a:p>
            <a:r>
              <a:rPr lang="en-US" sz="1800" dirty="0">
                <a:hlinkClick r:id="rId2"/>
              </a:rPr>
              <a:t>https://</a:t>
            </a:r>
            <a:r>
              <a:rPr lang="en-US" sz="1800" dirty="0" smtClean="0">
                <a:hlinkClick r:id="rId2"/>
              </a:rPr>
              <a:t>www.youtube.com/watch?v=XVpV73wSyG8</a:t>
            </a:r>
            <a:endParaRPr lang="en-US" sz="1800" dirty="0" smtClean="0"/>
          </a:p>
          <a:p>
            <a:endParaRPr lang="en-US" sz="1800" dirty="0"/>
          </a:p>
          <a:p>
            <a:r>
              <a:rPr lang="en-US" sz="1800" dirty="0"/>
              <a:t>The Human Behavior Experiments</a:t>
            </a:r>
          </a:p>
          <a:p>
            <a:endParaRPr lang="en-US" sz="1800" dirty="0"/>
          </a:p>
        </p:txBody>
      </p:sp>
    </p:spTree>
    <p:extLst>
      <p:ext uri="{BB962C8B-B14F-4D97-AF65-F5344CB8AC3E}">
        <p14:creationId xmlns:p14="http://schemas.microsoft.com/office/powerpoint/2010/main" val="2484702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Listen Up!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7879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746125" y="352775"/>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70C0"/>
                </a:solidFill>
                <a:latin typeface="Arial"/>
                <a:ea typeface="Arial"/>
                <a:cs typeface="Arial"/>
                <a:sym typeface="Arial"/>
              </a:rPr>
              <a:t>Social Influence</a:t>
            </a:r>
          </a:p>
        </p:txBody>
      </p:sp>
      <p:sp>
        <p:nvSpPr>
          <p:cNvPr id="37" name="Shape 37"/>
          <p:cNvSpPr txBox="1">
            <a:spLocks noGrp="1"/>
          </p:cNvSpPr>
          <p:nvPr>
            <p:ph type="body" idx="1"/>
          </p:nvPr>
        </p:nvSpPr>
        <p:spPr>
          <a:xfrm>
            <a:off x="864300" y="1913800"/>
            <a:ext cx="8507575" cy="1836549"/>
          </a:xfrm>
          <a:prstGeom prst="rect">
            <a:avLst/>
          </a:prstGeom>
          <a:noFill/>
          <a:ln>
            <a:noFill/>
          </a:ln>
        </p:spPr>
        <p:txBody>
          <a:bodyPr lIns="38100" tIns="38100" rIns="38100" bIns="38100" anchor="t" anchorCtr="0">
            <a:noAutofit/>
          </a:bodyPr>
          <a:lstStyle/>
          <a:p>
            <a:pPr marL="0" marR="0" lvl="0" indent="0" algn="ctr">
              <a:lnSpc>
                <a:spcPct val="108035"/>
              </a:lnSpc>
              <a:spcBef>
                <a:spcPts val="0"/>
              </a:spcBef>
              <a:spcAft>
                <a:spcPts val="0"/>
              </a:spcAft>
              <a:buNone/>
            </a:pPr>
            <a:r>
              <a:rPr lang="en-US" sz="3111">
                <a:solidFill>
                  <a:srgbClr val="000000"/>
                </a:solidFill>
                <a:latin typeface="Arial"/>
                <a:ea typeface="Arial"/>
                <a:cs typeface="Arial"/>
                <a:sym typeface="Arial"/>
              </a:rPr>
              <a:t>The greatest contribution of social psychology is its study of attitudes, beliefs, decisions, and actions and the way they are molded by the actions of others.</a:t>
            </a:r>
          </a:p>
        </p:txBody>
      </p:sp>
      <p:pic>
        <p:nvPicPr>
          <p:cNvPr id="38" name="Shape 38"/>
          <p:cNvPicPr preferRelativeResize="0"/>
          <p:nvPr/>
        </p:nvPicPr>
        <p:blipFill>
          <a:blip r:embed="rId4">
            <a:alphaModFix/>
          </a:blip>
          <a:stretch>
            <a:fillRect/>
          </a:stretch>
        </p:blipFill>
        <p:spPr>
          <a:xfrm>
            <a:off x="1164150" y="3958150"/>
            <a:ext cx="7799899" cy="2899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508000" y="834300"/>
            <a:ext cx="9220200"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5555">
                <a:solidFill>
                  <a:srgbClr val="04617B"/>
                </a:solidFill>
                <a:latin typeface="Arial"/>
                <a:ea typeface="Arial"/>
                <a:cs typeface="Arial"/>
                <a:sym typeface="Arial"/>
              </a:rPr>
              <a:t>Social Roles</a:t>
            </a:r>
          </a:p>
        </p:txBody>
      </p:sp>
      <p:sp>
        <p:nvSpPr>
          <p:cNvPr id="44" name="Shape 44"/>
          <p:cNvSpPr txBox="1"/>
          <p:nvPr/>
        </p:nvSpPr>
        <p:spPr>
          <a:xfrm>
            <a:off x="610300" y="2201325"/>
            <a:ext cx="9015574" cy="4852799"/>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000000"/>
              </a:buClr>
              <a:buSzPct val="100358"/>
              <a:buFont typeface="Arial"/>
              <a:buChar char="●"/>
            </a:pPr>
            <a:r>
              <a:rPr lang="en-US" sz="3111">
                <a:solidFill>
                  <a:srgbClr val="000000"/>
                </a:solidFill>
                <a:latin typeface="Arial"/>
                <a:ea typeface="Arial"/>
                <a:cs typeface="Arial"/>
                <a:sym typeface="Arial"/>
              </a:rPr>
              <a:t>socially defined patterns of behavior that are expected of persons in a given setting or group</a:t>
            </a:r>
          </a:p>
          <a:p>
            <a:pPr marL="1143000" marR="0" lvl="2" indent="-220133" algn="l">
              <a:lnSpc>
                <a:spcPct val="120089"/>
              </a:lnSpc>
              <a:spcBef>
                <a:spcPts val="479"/>
              </a:spcBef>
              <a:spcAft>
                <a:spcPts val="0"/>
              </a:spcAft>
              <a:buClr>
                <a:srgbClr val="000000"/>
              </a:buClr>
              <a:buSzPct val="98765"/>
              <a:buFont typeface="Wingdings"/>
              <a:buChar char="§"/>
            </a:pPr>
            <a:r>
              <a:rPr lang="en-US" sz="2666" i="1">
                <a:solidFill>
                  <a:srgbClr val="000000"/>
                </a:solidFill>
                <a:latin typeface="Arial"/>
                <a:ea typeface="Arial"/>
                <a:cs typeface="Arial"/>
                <a:sym typeface="Arial"/>
              </a:rPr>
              <a:t>the roles you assume may result from your interests, abilities and goals OR they may be imposed on you by the group or by cultural, economic or biological conditions beyond your control</a:t>
            </a:r>
          </a:p>
          <a:p>
            <a:pPr marL="1143000" marR="0" lvl="2" indent="-220133" algn="l">
              <a:lnSpc>
                <a:spcPct val="120089"/>
              </a:lnSpc>
              <a:spcBef>
                <a:spcPts val="479"/>
              </a:spcBef>
              <a:spcAft>
                <a:spcPts val="0"/>
              </a:spcAft>
              <a:buClr>
                <a:srgbClr val="000000"/>
              </a:buClr>
              <a:buSzPct val="98765"/>
              <a:buFont typeface="Wingdings"/>
              <a:buChar char="§"/>
            </a:pPr>
            <a:r>
              <a:rPr lang="en-US" sz="2666" i="1">
                <a:solidFill>
                  <a:srgbClr val="000000"/>
                </a:solidFill>
                <a:latin typeface="Arial"/>
                <a:ea typeface="Arial"/>
                <a:cs typeface="Arial"/>
                <a:sym typeface="Arial"/>
              </a:rPr>
              <a:t>in any case…social roles prescribe your behavior by making obvious what you should do, how you should do it and when</a:t>
            </a:r>
          </a:p>
          <a:p>
            <a:pPr marL="0" marR="0" lvl="0" indent="0" algn="l">
              <a:lnSpc>
                <a:spcPct val="120192"/>
              </a:lnSpc>
              <a:spcBef>
                <a:spcPts val="521"/>
              </a:spcBef>
              <a:spcAft>
                <a:spcPts val="0"/>
              </a:spcAft>
              <a:buNone/>
            </a:pPr>
            <a:endParaRPr sz="2888">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508000" y="389800"/>
            <a:ext cx="9220200"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5555">
                <a:solidFill>
                  <a:srgbClr val="04617B"/>
                </a:solidFill>
                <a:latin typeface="Arial"/>
                <a:ea typeface="Arial"/>
                <a:cs typeface="Arial"/>
                <a:sym typeface="Arial"/>
              </a:rPr>
              <a:t>Social Norms</a:t>
            </a:r>
          </a:p>
        </p:txBody>
      </p:sp>
      <p:sp>
        <p:nvSpPr>
          <p:cNvPr id="50" name="Shape 50"/>
          <p:cNvSpPr txBox="1"/>
          <p:nvPr/>
        </p:nvSpPr>
        <p:spPr>
          <a:xfrm>
            <a:off x="150075" y="1803550"/>
            <a:ext cx="9920999" cy="5343600"/>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000000"/>
              </a:buClr>
              <a:buSzPct val="100358"/>
              <a:buFont typeface="Arial"/>
              <a:buChar char="●"/>
            </a:pPr>
            <a:r>
              <a:rPr lang="en-US" sz="3111">
                <a:solidFill>
                  <a:srgbClr val="000000"/>
                </a:solidFill>
                <a:latin typeface="Arial"/>
                <a:ea typeface="Arial"/>
                <a:cs typeface="Arial"/>
                <a:sym typeface="Arial"/>
              </a:rPr>
              <a:t>a group’s expectations regarding what is appropriate and acceptable for its members’ attitudes and behaviors</a:t>
            </a:r>
          </a:p>
          <a:p>
            <a:pPr marL="1143000" marR="0" lvl="2" indent="-220133" algn="l">
              <a:lnSpc>
                <a:spcPct val="120089"/>
              </a:lnSpc>
              <a:spcBef>
                <a:spcPts val="479"/>
              </a:spcBef>
              <a:spcAft>
                <a:spcPts val="0"/>
              </a:spcAft>
              <a:buClr>
                <a:srgbClr val="000000"/>
              </a:buClr>
              <a:buSzPct val="98765"/>
              <a:buFont typeface="Wingdings"/>
              <a:buChar char="§"/>
            </a:pPr>
            <a:r>
              <a:rPr lang="en-US" sz="2666" i="1">
                <a:solidFill>
                  <a:srgbClr val="000000"/>
                </a:solidFill>
                <a:latin typeface="Arial"/>
                <a:ea typeface="Arial"/>
                <a:cs typeface="Arial"/>
                <a:sym typeface="Arial"/>
              </a:rPr>
              <a:t>can be broad guidelines (like political or religious views and policies) or quite specific (like being quiet in a library)</a:t>
            </a:r>
          </a:p>
          <a:p>
            <a:pPr marL="1143000" marR="0" lvl="2" indent="-220133" algn="l">
              <a:lnSpc>
                <a:spcPct val="120089"/>
              </a:lnSpc>
              <a:spcBef>
                <a:spcPts val="479"/>
              </a:spcBef>
              <a:spcAft>
                <a:spcPts val="0"/>
              </a:spcAft>
              <a:buClr>
                <a:srgbClr val="000000"/>
              </a:buClr>
              <a:buSzPct val="98765"/>
              <a:buFont typeface="Wingdings"/>
              <a:buChar char="§"/>
            </a:pPr>
            <a:r>
              <a:rPr lang="en-US" sz="2666" i="1">
                <a:solidFill>
                  <a:srgbClr val="000000"/>
                </a:solidFill>
                <a:latin typeface="Arial"/>
                <a:ea typeface="Arial"/>
                <a:cs typeface="Arial"/>
                <a:sym typeface="Arial"/>
              </a:rPr>
              <a:t>can guide conversation (what is acceptable to discuss), define dress code (in most offices you must wear “business attire” not t-shirts and shorts), or can be unwritten rules built into various situations (such as when a teacher is lecturing, students are to listen and not talk simultaneously)</a:t>
            </a:r>
          </a:p>
          <a:p>
            <a:pPr marL="0" marR="0" lvl="0" indent="0" algn="l">
              <a:lnSpc>
                <a:spcPct val="120192"/>
              </a:lnSpc>
              <a:spcBef>
                <a:spcPts val="521"/>
              </a:spcBef>
              <a:spcAft>
                <a:spcPts val="0"/>
              </a:spcAft>
              <a:buNone/>
            </a:pPr>
            <a:endParaRPr sz="2888">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550400" cy="1371600"/>
          </a:xfrm>
        </p:spPr>
        <p:txBody>
          <a:bodyPr/>
          <a:lstStyle/>
          <a:p>
            <a:r>
              <a:rPr lang="en-US" dirty="0" smtClean="0"/>
              <a:t>Display Rules – Not in the book but was on the 2019 exam FRQ</a:t>
            </a:r>
            <a:endParaRPr lang="en-US" dirty="0"/>
          </a:p>
        </p:txBody>
      </p:sp>
      <p:sp>
        <p:nvSpPr>
          <p:cNvPr id="3" name="Text Placeholder 2"/>
          <p:cNvSpPr>
            <a:spLocks noGrp="1"/>
          </p:cNvSpPr>
          <p:nvPr>
            <p:ph type="body" idx="1"/>
          </p:nvPr>
        </p:nvSpPr>
        <p:spPr/>
        <p:txBody>
          <a:bodyPr/>
          <a:lstStyle/>
          <a:p>
            <a:r>
              <a:rPr lang="en-US" dirty="0"/>
              <a:t>A</a:t>
            </a:r>
            <a:r>
              <a:rPr lang="en-US" dirty="0" smtClean="0"/>
              <a:t> </a:t>
            </a:r>
            <a:r>
              <a:rPr lang="en-US" dirty="0"/>
              <a:t>socially learned standard that regulates the expression of emotion. Display rules vary by culture; for example, the expression of anger may be considered appropriate in some cultures but not in others. </a:t>
            </a:r>
            <a:endParaRPr lang="en-US" dirty="0" smtClean="0"/>
          </a:p>
          <a:p>
            <a:endParaRPr lang="en-US" dirty="0" smtClean="0"/>
          </a:p>
          <a:p>
            <a:r>
              <a:rPr lang="en-US" dirty="0" smtClean="0"/>
              <a:t>Coined </a:t>
            </a:r>
            <a:r>
              <a:rPr lang="en-US" dirty="0"/>
              <a:t>in 1972 by U.S. psychologist Paul Ekman</a:t>
            </a:r>
            <a:endParaRPr lang="en-US" dirty="0"/>
          </a:p>
        </p:txBody>
      </p:sp>
      <p:pic>
        <p:nvPicPr>
          <p:cNvPr id="4" name="Picture 3"/>
          <p:cNvPicPr>
            <a:picLocks noChangeAspect="1"/>
          </p:cNvPicPr>
          <p:nvPr/>
        </p:nvPicPr>
        <p:blipFill>
          <a:blip r:embed="rId2"/>
          <a:stretch>
            <a:fillRect/>
          </a:stretch>
        </p:blipFill>
        <p:spPr>
          <a:xfrm>
            <a:off x="3251200" y="4568535"/>
            <a:ext cx="3657600" cy="2438400"/>
          </a:xfrm>
          <a:prstGeom prst="rect">
            <a:avLst/>
          </a:prstGeom>
        </p:spPr>
      </p:pic>
    </p:spTree>
    <p:extLst>
      <p:ext uri="{BB962C8B-B14F-4D97-AF65-F5344CB8AC3E}">
        <p14:creationId xmlns:p14="http://schemas.microsoft.com/office/powerpoint/2010/main" val="197337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77325" y="220475"/>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00000"/>
                </a:solidFill>
                <a:latin typeface="Arial"/>
                <a:ea typeface="Arial"/>
                <a:cs typeface="Arial"/>
                <a:sym typeface="Arial"/>
              </a:rPr>
              <a:t>Conformity &amp; Obedience</a:t>
            </a:r>
          </a:p>
        </p:txBody>
      </p:sp>
      <p:sp>
        <p:nvSpPr>
          <p:cNvPr id="56" name="Shape 56"/>
          <p:cNvSpPr txBox="1"/>
          <p:nvPr/>
        </p:nvSpPr>
        <p:spPr>
          <a:xfrm>
            <a:off x="848425" y="1575150"/>
            <a:ext cx="8507575" cy="5223225"/>
          </a:xfrm>
          <a:prstGeom prst="rect">
            <a:avLst/>
          </a:prstGeom>
          <a:noFill/>
          <a:ln>
            <a:noFill/>
          </a:ln>
        </p:spPr>
        <p:txBody>
          <a:bodyPr lIns="38100" tIns="38100" rIns="38100" bIns="38100" anchor="t" anchorCtr="0">
            <a:noAutofit/>
          </a:bodyPr>
          <a:lstStyle/>
          <a:p>
            <a:pPr marL="0" marR="0" lvl="0" indent="0" algn="ctr">
              <a:lnSpc>
                <a:spcPct val="108173"/>
              </a:lnSpc>
              <a:spcBef>
                <a:spcPts val="0"/>
              </a:spcBef>
              <a:spcAft>
                <a:spcPts val="0"/>
              </a:spcAft>
              <a:buNone/>
            </a:pPr>
            <a:r>
              <a:rPr lang="en-US" sz="2888">
                <a:solidFill>
                  <a:srgbClr val="000000"/>
                </a:solidFill>
                <a:latin typeface="Arial"/>
                <a:ea typeface="Arial"/>
                <a:cs typeface="Arial"/>
                <a:sym typeface="Arial"/>
              </a:rPr>
              <a:t>Behavior is contagious, modeled by one followed by another. We follow the behavior of others to conform.</a:t>
            </a:r>
          </a:p>
          <a:p>
            <a:pPr marL="0" marR="0" lvl="0" indent="0" algn="ctr">
              <a:lnSpc>
                <a:spcPct val="108173"/>
              </a:lnSpc>
              <a:spcBef>
                <a:spcPts val="521"/>
              </a:spcBef>
              <a:spcAft>
                <a:spcPts val="0"/>
              </a:spcAft>
              <a:buNone/>
            </a:pPr>
            <a:endParaRPr sz="2888">
              <a:solidFill>
                <a:srgbClr val="000000"/>
              </a:solidFill>
              <a:latin typeface="Arial"/>
              <a:ea typeface="Arial"/>
              <a:cs typeface="Arial"/>
              <a:sym typeface="Arial"/>
            </a:endParaRPr>
          </a:p>
          <a:p>
            <a:pPr marL="0" marR="0" lvl="0" indent="0" algn="ctr">
              <a:lnSpc>
                <a:spcPct val="108173"/>
              </a:lnSpc>
              <a:spcBef>
                <a:spcPts val="521"/>
              </a:spcBef>
              <a:spcAft>
                <a:spcPts val="0"/>
              </a:spcAft>
              <a:buNone/>
            </a:pPr>
            <a:endParaRPr sz="2888">
              <a:solidFill>
                <a:srgbClr val="000000"/>
              </a:solidFill>
              <a:latin typeface="Arial"/>
              <a:ea typeface="Arial"/>
              <a:cs typeface="Arial"/>
              <a:sym typeface="Arial"/>
            </a:endParaRPr>
          </a:p>
          <a:p>
            <a:pPr marL="0" marR="0" lvl="0" indent="0" algn="ctr">
              <a:lnSpc>
                <a:spcPct val="108173"/>
              </a:lnSpc>
              <a:spcBef>
                <a:spcPts val="521"/>
              </a:spcBef>
              <a:spcAft>
                <a:spcPts val="0"/>
              </a:spcAft>
              <a:buNone/>
            </a:pPr>
            <a:endParaRPr sz="2888">
              <a:solidFill>
                <a:srgbClr val="000000"/>
              </a:solidFill>
              <a:latin typeface="Arial"/>
              <a:ea typeface="Arial"/>
              <a:cs typeface="Arial"/>
              <a:sym typeface="Arial"/>
            </a:endParaRPr>
          </a:p>
          <a:p>
            <a:pPr marL="0" marR="0" lvl="0" indent="0" algn="ctr">
              <a:lnSpc>
                <a:spcPct val="108173"/>
              </a:lnSpc>
              <a:spcBef>
                <a:spcPts val="521"/>
              </a:spcBef>
              <a:spcAft>
                <a:spcPts val="0"/>
              </a:spcAft>
              <a:buNone/>
            </a:pPr>
            <a:endParaRPr sz="2888">
              <a:solidFill>
                <a:srgbClr val="000000"/>
              </a:solidFill>
              <a:latin typeface="Arial"/>
              <a:ea typeface="Arial"/>
              <a:cs typeface="Arial"/>
              <a:sym typeface="Arial"/>
            </a:endParaRPr>
          </a:p>
          <a:p>
            <a:pPr marL="0" marR="0" lvl="0" indent="0" algn="ctr">
              <a:lnSpc>
                <a:spcPct val="108173"/>
              </a:lnSpc>
              <a:spcBef>
                <a:spcPts val="521"/>
              </a:spcBef>
              <a:spcAft>
                <a:spcPts val="0"/>
              </a:spcAft>
              <a:buNone/>
            </a:pPr>
            <a:endParaRPr sz="2888">
              <a:solidFill>
                <a:srgbClr val="000000"/>
              </a:solidFill>
              <a:latin typeface="Arial"/>
              <a:ea typeface="Arial"/>
              <a:cs typeface="Arial"/>
              <a:sym typeface="Arial"/>
            </a:endParaRPr>
          </a:p>
          <a:p>
            <a:pPr marL="0" marR="0" lvl="0" indent="0" algn="ctr">
              <a:lnSpc>
                <a:spcPct val="108173"/>
              </a:lnSpc>
              <a:spcBef>
                <a:spcPts val="521"/>
              </a:spcBef>
              <a:spcAft>
                <a:spcPts val="0"/>
              </a:spcAft>
              <a:buNone/>
            </a:pPr>
            <a:endParaRPr sz="2888">
              <a:solidFill>
                <a:srgbClr val="000000"/>
              </a:solidFill>
              <a:latin typeface="Arial"/>
              <a:ea typeface="Arial"/>
              <a:cs typeface="Arial"/>
              <a:sym typeface="Arial"/>
            </a:endParaRPr>
          </a:p>
          <a:p>
            <a:pPr marL="0" marR="0" lvl="0" indent="0" algn="ctr">
              <a:lnSpc>
                <a:spcPct val="108173"/>
              </a:lnSpc>
              <a:spcBef>
                <a:spcPts val="521"/>
              </a:spcBef>
              <a:spcAft>
                <a:spcPts val="0"/>
              </a:spcAft>
              <a:buNone/>
            </a:pPr>
            <a:r>
              <a:rPr lang="en-US" sz="2888">
                <a:solidFill>
                  <a:srgbClr val="000000"/>
                </a:solidFill>
                <a:latin typeface="Arial"/>
                <a:ea typeface="Arial"/>
                <a:cs typeface="Arial"/>
                <a:sym typeface="Arial"/>
              </a:rPr>
              <a:t>Other behaviors may be the expression of compliance (obedience) toward authority.</a:t>
            </a:r>
          </a:p>
        </p:txBody>
      </p:sp>
      <p:pic>
        <p:nvPicPr>
          <p:cNvPr id="57" name="Shape 57"/>
          <p:cNvPicPr preferRelativeResize="0"/>
          <p:nvPr/>
        </p:nvPicPr>
        <p:blipFill>
          <a:blip r:embed="rId4">
            <a:alphaModFix/>
          </a:blip>
          <a:stretch>
            <a:fillRect/>
          </a:stretch>
        </p:blipFill>
        <p:spPr>
          <a:xfrm>
            <a:off x="677325" y="6773325"/>
            <a:ext cx="8720649" cy="507975"/>
          </a:xfrm>
          <a:prstGeom prst="rect">
            <a:avLst/>
          </a:prstGeom>
          <a:noFill/>
          <a:ln>
            <a:noFill/>
          </a:ln>
        </p:spPr>
      </p:pic>
      <p:sp>
        <p:nvSpPr>
          <p:cNvPr id="58" name="Shape 58"/>
          <p:cNvSpPr txBox="1"/>
          <p:nvPr/>
        </p:nvSpPr>
        <p:spPr>
          <a:xfrm>
            <a:off x="779625" y="6824475"/>
            <a:ext cx="8592249" cy="542590"/>
          </a:xfrm>
          <a:prstGeom prst="rect">
            <a:avLst/>
          </a:prstGeom>
          <a:noFill/>
          <a:ln>
            <a:noFill/>
          </a:ln>
        </p:spPr>
        <p:txBody>
          <a:bodyPr lIns="38100" tIns="38100" rIns="38100" bIns="38100" anchor="ctr" anchorCtr="0">
            <a:noAutofit/>
          </a:bodyPr>
          <a:lstStyle/>
          <a:p>
            <a:pPr marL="0" marR="0" lvl="0" indent="0" algn="l" rtl="0">
              <a:lnSpc>
                <a:spcPct val="119791"/>
              </a:lnSpc>
              <a:spcBef>
                <a:spcPts val="0"/>
              </a:spcBef>
              <a:spcAft>
                <a:spcPts val="0"/>
              </a:spcAft>
              <a:buNone/>
            </a:pPr>
            <a:r>
              <a:rPr lang="en-US" sz="2666">
                <a:solidFill>
                  <a:srgbClr val="FF0000"/>
                </a:solidFill>
                <a:latin typeface="Arial"/>
                <a:ea typeface="Arial"/>
                <a:cs typeface="Arial"/>
                <a:sym typeface="Arial"/>
              </a:rPr>
              <a:t>Conformity             </a:t>
            </a:r>
            <a:r>
              <a:rPr lang="en-US" sz="2666">
                <a:solidFill>
                  <a:srgbClr val="FFFF00"/>
                </a:solidFill>
                <a:latin typeface="Arial"/>
                <a:ea typeface="Arial"/>
                <a:cs typeface="Arial"/>
                <a:sym typeface="Arial"/>
              </a:rPr>
              <a:t> </a:t>
            </a:r>
            <a:r>
              <a:rPr lang="en-US" sz="2666">
                <a:solidFill>
                  <a:srgbClr val="FFC000"/>
                </a:solidFill>
                <a:latin typeface="Arial"/>
                <a:ea typeface="Arial"/>
                <a:cs typeface="Arial"/>
                <a:sym typeface="Arial"/>
              </a:rPr>
              <a:t>Compliance</a:t>
            </a:r>
            <a:r>
              <a:rPr lang="en-US" sz="2666">
                <a:solidFill>
                  <a:srgbClr val="FFFF00"/>
                </a:solidFill>
                <a:latin typeface="Arial"/>
                <a:ea typeface="Arial"/>
                <a:cs typeface="Arial"/>
                <a:sym typeface="Arial"/>
              </a:rPr>
              <a:t>                  Obedience</a:t>
            </a:r>
          </a:p>
        </p:txBody>
      </p:sp>
      <p:pic>
        <p:nvPicPr>
          <p:cNvPr id="59" name="Shape 59"/>
          <p:cNvPicPr preferRelativeResize="0"/>
          <p:nvPr/>
        </p:nvPicPr>
        <p:blipFill/>
        <p:spPr>
          <a:xfrm>
            <a:off x="3640650" y="2963325"/>
            <a:ext cx="2550574" cy="2391824"/>
          </a:xfrm>
          <a:prstGeom prst="rect">
            <a:avLst/>
          </a:prstGeom>
          <a:noFill/>
          <a:ln>
            <a:noFill/>
          </a:ln>
        </p:spPr>
      </p:pic>
      <p:pic>
        <p:nvPicPr>
          <p:cNvPr id="60" name="Shape 60"/>
          <p:cNvPicPr preferRelativeResize="0"/>
          <p:nvPr/>
        </p:nvPicPr>
        <p:blipFill>
          <a:blip r:embed="rId5">
            <a:alphaModFix/>
          </a:blip>
          <a:stretch>
            <a:fillRect/>
          </a:stretch>
        </p:blipFill>
        <p:spPr>
          <a:xfrm>
            <a:off x="846650" y="2963325"/>
            <a:ext cx="2550574" cy="2391824"/>
          </a:xfrm>
          <a:prstGeom prst="rect">
            <a:avLst/>
          </a:prstGeom>
          <a:noFill/>
          <a:ln>
            <a:noFill/>
          </a:ln>
        </p:spPr>
      </p:pic>
      <p:pic>
        <p:nvPicPr>
          <p:cNvPr id="61" name="Shape 61"/>
          <p:cNvPicPr preferRelativeResize="0"/>
          <p:nvPr/>
        </p:nvPicPr>
        <p:blipFill>
          <a:blip r:embed="rId6">
            <a:alphaModFix/>
          </a:blip>
          <a:stretch>
            <a:fillRect/>
          </a:stretch>
        </p:blipFill>
        <p:spPr>
          <a:xfrm>
            <a:off x="6339400" y="2878650"/>
            <a:ext cx="2561149" cy="23918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46125" y="358050"/>
            <a:ext cx="8712199" cy="1295024"/>
          </a:xfrm>
          <a:prstGeom prst="rect">
            <a:avLst/>
          </a:prstGeom>
          <a:noFill/>
          <a:ln>
            <a:noFill/>
          </a:ln>
        </p:spPr>
        <p:txBody>
          <a:bodyPr lIns="38100" tIns="38100" rIns="38100" bIns="38100" anchor="b" anchorCtr="0">
            <a:noAutofit/>
          </a:bodyPr>
          <a:lstStyle/>
          <a:p>
            <a:pPr marL="0" marR="0" lvl="0" indent="0" algn="l">
              <a:lnSpc>
                <a:spcPct val="120000"/>
              </a:lnSpc>
              <a:spcBef>
                <a:spcPts val="0"/>
              </a:spcBef>
              <a:spcAft>
                <a:spcPts val="0"/>
              </a:spcAft>
              <a:buNone/>
            </a:pPr>
            <a:r>
              <a:rPr lang="en-US" sz="4444">
                <a:solidFill>
                  <a:srgbClr val="04617B"/>
                </a:solidFill>
                <a:latin typeface="Arial"/>
                <a:ea typeface="Arial"/>
                <a:cs typeface="Arial"/>
                <a:sym typeface="Arial"/>
              </a:rPr>
              <a:t>The Chameleon Effect</a:t>
            </a:r>
          </a:p>
        </p:txBody>
      </p:sp>
      <p:sp>
        <p:nvSpPr>
          <p:cNvPr id="67" name="Shape 67"/>
          <p:cNvSpPr txBox="1">
            <a:spLocks noGrp="1"/>
          </p:cNvSpPr>
          <p:nvPr>
            <p:ph type="body" idx="1"/>
          </p:nvPr>
        </p:nvSpPr>
        <p:spPr>
          <a:xfrm>
            <a:off x="933075" y="1829150"/>
            <a:ext cx="4713449" cy="5223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a:solidFill>
                  <a:srgbClr val="0000FF"/>
                </a:solidFill>
                <a:latin typeface="Arial"/>
                <a:ea typeface="Arial"/>
                <a:cs typeface="Arial"/>
                <a:sym typeface="Arial"/>
              </a:rPr>
              <a:t>Conformity:</a:t>
            </a:r>
            <a:r>
              <a:rPr lang="en-US" sz="3111">
                <a:solidFill>
                  <a:srgbClr val="6600CC"/>
                </a:solidFill>
                <a:latin typeface="Arial"/>
                <a:ea typeface="Arial"/>
                <a:cs typeface="Arial"/>
                <a:sym typeface="Arial"/>
              </a:rPr>
              <a:t> </a:t>
            </a:r>
            <a:r>
              <a:rPr lang="en-US" sz="3111">
                <a:solidFill>
                  <a:srgbClr val="000000"/>
                </a:solidFill>
                <a:latin typeface="Arial"/>
                <a:ea typeface="Arial"/>
                <a:cs typeface="Arial"/>
                <a:sym typeface="Arial"/>
              </a:rPr>
              <a:t>adjusting one’s behavior or thinking to coincide with a group standard (</a:t>
            </a:r>
            <a:r>
              <a:rPr lang="en-US" sz="3111">
                <a:solidFill>
                  <a:srgbClr val="04617B"/>
                </a:solidFill>
                <a:latin typeface="Arial"/>
                <a:ea typeface="Arial"/>
                <a:cs typeface="Arial"/>
                <a:sym typeface="Arial"/>
              </a:rPr>
              <a:t>Chartrand &amp; Bargh, 1999)</a:t>
            </a:r>
            <a:r>
              <a:rPr lang="en-US" sz="3111">
                <a:solidFill>
                  <a:srgbClr val="000000"/>
                </a:solidFill>
                <a:latin typeface="Arial"/>
                <a:ea typeface="Arial"/>
                <a:cs typeface="Arial"/>
                <a:sym typeface="Arial"/>
              </a:rPr>
              <a:t>.</a:t>
            </a:r>
          </a:p>
          <a:p>
            <a:pPr marL="0" marR="0" lvl="0" indent="0" algn="ctr">
              <a:lnSpc>
                <a:spcPct val="120089"/>
              </a:lnSpc>
              <a:spcBef>
                <a:spcPts val="563"/>
              </a:spcBef>
              <a:spcAft>
                <a:spcPts val="0"/>
              </a:spcAft>
              <a:buNone/>
            </a:pPr>
            <a:endParaRPr sz="3111">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r>
              <a:rPr lang="en-US" sz="3111">
                <a:solidFill>
                  <a:srgbClr val="92D050"/>
                </a:solidFill>
                <a:latin typeface="Arial"/>
                <a:ea typeface="Arial"/>
                <a:cs typeface="Arial"/>
                <a:sym typeface="Arial"/>
              </a:rPr>
              <a:t>Solomon Asch’s </a:t>
            </a:r>
            <a:r>
              <a:rPr lang="en-US" sz="3111">
                <a:solidFill>
                  <a:srgbClr val="000000"/>
                </a:solidFill>
                <a:latin typeface="Arial"/>
                <a:ea typeface="Arial"/>
                <a:cs typeface="Arial"/>
                <a:sym typeface="Arial"/>
              </a:rPr>
              <a:t>famous Line Experiment set out to test levels of conformity</a:t>
            </a:r>
          </a:p>
        </p:txBody>
      </p:sp>
      <p:pic>
        <p:nvPicPr>
          <p:cNvPr id="68" name="Shape 68"/>
          <p:cNvPicPr preferRelativeResize="0"/>
          <p:nvPr/>
        </p:nvPicPr>
        <p:blipFill>
          <a:blip r:embed="rId4">
            <a:alphaModFix/>
          </a:blip>
          <a:stretch>
            <a:fillRect/>
          </a:stretch>
        </p:blipFill>
        <p:spPr>
          <a:xfrm>
            <a:off x="6762750" y="1428750"/>
            <a:ext cx="2730500" cy="4085149"/>
          </a:xfrm>
          <a:prstGeom prst="rect">
            <a:avLst/>
          </a:prstGeom>
          <a:noFill/>
          <a:ln>
            <a:noFill/>
          </a:ln>
        </p:spPr>
      </p:pic>
      <p:pic>
        <p:nvPicPr>
          <p:cNvPr id="69" name="Shape 69"/>
          <p:cNvPicPr preferRelativeResize="0"/>
          <p:nvPr/>
        </p:nvPicPr>
        <p:blipFill>
          <a:blip r:embed="rId5">
            <a:alphaModFix/>
          </a:blip>
          <a:stretch>
            <a:fillRect/>
          </a:stretch>
        </p:blipFill>
        <p:spPr>
          <a:xfrm>
            <a:off x="5588000" y="5164650"/>
            <a:ext cx="1693324" cy="2127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1141</Words>
  <Application>Microsoft Office PowerPoint</Application>
  <PresentationFormat>Custom</PresentationFormat>
  <Paragraphs>130</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Courier New</vt:lpstr>
      <vt:lpstr>Wingdings</vt:lpstr>
      <vt:lpstr>Custom Theme</vt:lpstr>
      <vt:lpstr>Welcome!</vt:lpstr>
      <vt:lpstr>PowerPoint Presentation</vt:lpstr>
      <vt:lpstr>Listen Up!</vt:lpstr>
      <vt:lpstr>Social Influence</vt:lpstr>
      <vt:lpstr>Social Roles</vt:lpstr>
      <vt:lpstr>Social Norms</vt:lpstr>
      <vt:lpstr>Display Rules – Not in the book but was on the 2019 exam FRQ</vt:lpstr>
      <vt:lpstr>Conformity &amp; Obedience</vt:lpstr>
      <vt:lpstr>The Chameleon Effect</vt:lpstr>
      <vt:lpstr>Asch’s Line Experiment</vt:lpstr>
      <vt:lpstr>PowerPoint Presentation</vt:lpstr>
      <vt:lpstr>Conditions that Influence Conformity</vt:lpstr>
      <vt:lpstr>Reasons for Conformity</vt:lpstr>
      <vt:lpstr>Compliance</vt:lpstr>
      <vt:lpstr>Obedience</vt:lpstr>
      <vt:lpstr>Milgram’s Study</vt:lpstr>
      <vt:lpstr>Milgram’s Study: Results</vt:lpstr>
      <vt:lpstr>Milgram’s Study: Results</vt:lpstr>
      <vt:lpstr>Social Dilemmas</vt:lpstr>
      <vt:lpstr>“Prisoner’s Dilemma”</vt:lpstr>
      <vt:lpstr>Answer to Prisoner’s Dilemma</vt:lpstr>
      <vt:lpstr>Behavior in the Presence of Others</vt:lpstr>
      <vt:lpstr>Social Loafing</vt:lpstr>
      <vt:lpstr>Deindividuation (mob mentality)</vt:lpstr>
      <vt:lpstr>Deindividuation Activity</vt:lpstr>
      <vt:lpstr>Effects of Group Interaction</vt:lpstr>
      <vt:lpstr>Groupthink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Phillips, Kayla    LHS - Staff</dc:creator>
  <cp:lastModifiedBy>Henry, Laura    LHS - Staff</cp:lastModifiedBy>
  <cp:revision>12</cp:revision>
  <dcterms:modified xsi:type="dcterms:W3CDTF">2019-05-22T16:17:35Z</dcterms:modified>
</cp:coreProperties>
</file>