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342" r:id="rId2"/>
    <p:sldId id="343" r:id="rId3"/>
    <p:sldId id="346" r:id="rId4"/>
    <p:sldId id="297" r:id="rId5"/>
    <p:sldId id="293" r:id="rId6"/>
    <p:sldId id="322" r:id="rId7"/>
    <p:sldId id="320" r:id="rId8"/>
    <p:sldId id="338" r:id="rId9"/>
    <p:sldId id="301" r:id="rId10"/>
    <p:sldId id="300" r:id="rId11"/>
    <p:sldId id="319" r:id="rId12"/>
    <p:sldId id="308" r:id="rId13"/>
    <p:sldId id="303" r:id="rId14"/>
    <p:sldId id="306" r:id="rId15"/>
    <p:sldId id="327" r:id="rId16"/>
    <p:sldId id="328" r:id="rId17"/>
    <p:sldId id="339" r:id="rId18"/>
    <p:sldId id="329" r:id="rId19"/>
    <p:sldId id="330" r:id="rId20"/>
    <p:sldId id="340" r:id="rId21"/>
    <p:sldId id="345" r:id="rId22"/>
    <p:sldId id="344" r:id="rId23"/>
    <p:sldId id="341" r:id="rId2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98" autoAdjust="0"/>
    <p:restoredTop sz="63333" autoAdjust="0"/>
  </p:normalViewPr>
  <p:slideViewPr>
    <p:cSldViewPr>
      <p:cViewPr varScale="1">
        <p:scale>
          <a:sx n="47" d="100"/>
          <a:sy n="47" d="100"/>
        </p:scale>
        <p:origin x="918" y="48"/>
      </p:cViewPr>
      <p:guideLst>
        <p:guide orient="horz" pos="2160"/>
        <p:guide pos="2880"/>
      </p:guideLst>
    </p:cSldViewPr>
  </p:slideViewPr>
  <p:notesTextViewPr>
    <p:cViewPr>
      <p:scale>
        <a:sx n="1" d="1"/>
        <a:sy n="1" d="1"/>
      </p:scale>
      <p:origin x="0" y="0"/>
    </p:cViewPr>
  </p:notesTextViewPr>
  <p:sorterViewPr>
    <p:cViewPr>
      <p:scale>
        <a:sx n="100" d="100"/>
        <a:sy n="100" d="100"/>
      </p:scale>
      <p:origin x="0" y="-10764"/>
    </p:cViewPr>
  </p:sorterViewPr>
  <p:notesViewPr>
    <p:cSldViewPr>
      <p:cViewPr varScale="1">
        <p:scale>
          <a:sx n="55" d="100"/>
          <a:sy n="55" d="100"/>
        </p:scale>
        <p:origin x="-2844" y="-10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CC51B0B8-8D8F-4FE2-8C10-0260F3D98067}" type="datetimeFigureOut">
              <a:rPr lang="en-US" smtClean="0"/>
              <a:t>4/3/2019</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FD11E78C-FD02-455A-9590-4AD4545E2922}" type="slidenum">
              <a:rPr lang="en-US" smtClean="0"/>
              <a:t>‹#›</a:t>
            </a:fld>
            <a:endParaRPr lang="en-US" dirty="0"/>
          </a:p>
        </p:txBody>
      </p:sp>
    </p:spTree>
    <p:extLst>
      <p:ext uri="{BB962C8B-B14F-4D97-AF65-F5344CB8AC3E}">
        <p14:creationId xmlns:p14="http://schemas.microsoft.com/office/powerpoint/2010/main" val="1065924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33F78AA2-944F-470A-B01A-704730F3C6D6}" type="datetimeFigureOut">
              <a:rPr lang="en-US" smtClean="0"/>
              <a:t>4/3/2019</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BF06379A-98B8-4573-852F-E89EB87EB31A}" type="slidenum">
              <a:rPr lang="en-US" smtClean="0"/>
              <a:t>‹#›</a:t>
            </a:fld>
            <a:endParaRPr lang="en-US" dirty="0"/>
          </a:p>
        </p:txBody>
      </p:sp>
    </p:spTree>
    <p:extLst>
      <p:ext uri="{BB962C8B-B14F-4D97-AF65-F5344CB8AC3E}">
        <p14:creationId xmlns:p14="http://schemas.microsoft.com/office/powerpoint/2010/main" val="186073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youtube.com/watch?v=I11IAwb49C8"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youtube.com/watch?v=onKVeZaDzW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Social Facilitation</a:t>
            </a:r>
            <a:r>
              <a:rPr lang="en-US" sz="1000" baseline="0" dirty="0" smtClean="0"/>
              <a:t> – presence of others improves our performance on easy or well-learned tasks</a:t>
            </a:r>
          </a:p>
          <a:p>
            <a:r>
              <a:rPr lang="en-US" sz="1000" baseline="0" dirty="0" smtClean="0"/>
              <a:t>(Social Inhibition – presence of others decreases our performance on difficult or poorly-learned tasks)</a:t>
            </a:r>
          </a:p>
          <a:p>
            <a:r>
              <a:rPr lang="en-US" sz="1000" baseline="0" dirty="0" smtClean="0"/>
              <a:t>Social Loafing – participating in group with others makes us feel less responsible, we may take free ride on other’s efforts</a:t>
            </a:r>
          </a:p>
          <a:p>
            <a:endParaRPr lang="en-US" sz="1000" baseline="0" dirty="0" smtClean="0"/>
          </a:p>
          <a:p>
            <a:r>
              <a:rPr lang="en-US" sz="1000" baseline="0" dirty="0" smtClean="0"/>
              <a:t>Conformity – chameleon effect – we adjust our behavior to fit in with norms of group</a:t>
            </a:r>
          </a:p>
          <a:p>
            <a:r>
              <a:rPr lang="en-US" sz="1000" baseline="0" dirty="0" smtClean="0"/>
              <a:t>Obedience – we do what we are told by people we observe to be in authority positions</a:t>
            </a:r>
          </a:p>
          <a:p>
            <a:endParaRPr lang="en-US" sz="1000" baseline="0" dirty="0" smtClean="0"/>
          </a:p>
          <a:p>
            <a:r>
              <a:rPr lang="en-US" sz="1000" baseline="0" dirty="0" smtClean="0"/>
              <a:t>Deindividuation – when the presence of others both arouses us and makes us feel anonymous, we may experience loss of self-awareness &amp; self-restraint</a:t>
            </a:r>
          </a:p>
          <a:p>
            <a:r>
              <a:rPr lang="en-US" sz="1000" baseline="0" dirty="0" smtClean="0"/>
              <a:t>Bystander effect – we take less responsibility to help others in emergency situations when surrounded by others</a:t>
            </a:r>
          </a:p>
          <a:p>
            <a:endParaRPr lang="en-US" sz="1000" baseline="0" dirty="0" smtClean="0"/>
          </a:p>
          <a:p>
            <a:r>
              <a:rPr lang="en-US" sz="1000" baseline="0" dirty="0" smtClean="0"/>
              <a:t>Group polarization – discussions with like-minded individuals strengthen prevailing beliefs and attitudes.  Feel more strongly about position.</a:t>
            </a:r>
          </a:p>
          <a:p>
            <a:r>
              <a:rPr lang="en-US" sz="1000" baseline="0" dirty="0" smtClean="0"/>
              <a:t>(Groupthink – when all members of group agree to decision to maintain harmony, not necessarily in best interests)</a:t>
            </a:r>
          </a:p>
          <a:p>
            <a:endParaRPr lang="en-US" sz="1000" baseline="0" dirty="0" smtClean="0"/>
          </a:p>
        </p:txBody>
      </p:sp>
      <p:sp>
        <p:nvSpPr>
          <p:cNvPr id="4" name="Slide Number Placeholder 3"/>
          <p:cNvSpPr>
            <a:spLocks noGrp="1"/>
          </p:cNvSpPr>
          <p:nvPr>
            <p:ph type="sldNum" sz="quarter" idx="10"/>
          </p:nvPr>
        </p:nvSpPr>
        <p:spPr/>
        <p:txBody>
          <a:bodyPr/>
          <a:lstStyle/>
          <a:p>
            <a:fld id="{BF06379A-98B8-4573-852F-E89EB87EB31A}" type="slidenum">
              <a:rPr lang="en-US" smtClean="0"/>
              <a:t>4</a:t>
            </a:fld>
            <a:endParaRPr lang="en-US" dirty="0"/>
          </a:p>
        </p:txBody>
      </p:sp>
    </p:spTree>
    <p:extLst>
      <p:ext uri="{BB962C8B-B14F-4D97-AF65-F5344CB8AC3E}">
        <p14:creationId xmlns:p14="http://schemas.microsoft.com/office/powerpoint/2010/main" val="2464102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smtClean="0"/>
              <a:t>Behavior that is intended to cause harm.</a:t>
            </a:r>
          </a:p>
          <a:p>
            <a:r>
              <a:rPr lang="en-US" sz="900" dirty="0" smtClean="0"/>
              <a:t>It may be done reactively out of hostility or proactively as a calculated means to an end.</a:t>
            </a:r>
          </a:p>
          <a:p>
            <a:endParaRPr lang="en-US" sz="900" i="1" dirty="0" smtClean="0"/>
          </a:p>
          <a:p>
            <a:r>
              <a:rPr lang="en-US" sz="900" i="1" baseline="0" dirty="0" smtClean="0"/>
              <a:t>Instrumental aggression – aggression used to gain some personal benefit.  No deliberate attempt to hurt another, but to get what you want (toddler tantrums!)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i="1" baseline="0" dirty="0" smtClean="0"/>
              <a:t>Hostile – results from frustration, intended to harm another (hit, kick, bite, threaten to punch). Not necessarily intended to produce benefits. – being mean to a person you don’t know just for the sake of being mean.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i="1" dirty="0" smtClean="0"/>
              <a:t>Relational</a:t>
            </a:r>
            <a:r>
              <a:rPr lang="en-US" sz="900" i="1" baseline="0" dirty="0" smtClean="0"/>
              <a:t> – Type of hostile aggression that does damage to another’s peer relations (social exclusion, spreading rumors) </a:t>
            </a:r>
          </a:p>
          <a:p>
            <a:endParaRPr lang="en-US" sz="9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Research shows that aggressive behavior emerges from the interaction of biology and experience.  General Aggression Model (GAM) .</a:t>
            </a:r>
            <a:r>
              <a:rPr lang="en-US" sz="900" baseline="0" dirty="0" smtClean="0"/>
              <a:t>  </a:t>
            </a:r>
            <a:endParaRPr lang="en-US" sz="900" dirty="0" smtClean="0"/>
          </a:p>
          <a:p>
            <a:endParaRPr lang="en-US" sz="900" dirty="0" smtClean="0"/>
          </a:p>
          <a:p>
            <a:r>
              <a:rPr lang="en-US" sz="900" dirty="0" smtClean="0"/>
              <a:t>Three biological influences on aggressive behavior</a:t>
            </a:r>
            <a:r>
              <a:rPr lang="en-US" sz="900" baseline="0" dirty="0" smtClean="0"/>
              <a:t> are: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1. </a:t>
            </a:r>
            <a:r>
              <a:rPr lang="en-US" altLang="en-US" sz="900" dirty="0" smtClean="0">
                <a:solidFill>
                  <a:srgbClr val="0000FF"/>
                </a:solidFill>
              </a:rPr>
              <a:t>Genetic Influences:</a:t>
            </a:r>
            <a:r>
              <a:rPr lang="en-US" altLang="en-US" sz="900" dirty="0" smtClean="0">
                <a:solidFill>
                  <a:srgbClr val="6600CC"/>
                </a:solidFill>
              </a:rPr>
              <a:t> </a:t>
            </a:r>
            <a:r>
              <a:rPr lang="en-US" altLang="en-US" sz="900" dirty="0" smtClean="0"/>
              <a:t>Animals have been bred for aggressiveness for sport and at times for research. Twin studies show aggression may be genetic. In men, aggression is possibly linked to the Y chromosome.  Evolutionary</a:t>
            </a:r>
            <a:r>
              <a:rPr lang="en-US" altLang="en-US" sz="900" baseline="0" dirty="0" smtClean="0"/>
              <a:t> psych’s believe humans are instinctively aggressive for survival purposes.</a:t>
            </a:r>
            <a:endParaRPr lang="en-US" altLang="en-US" sz="900" dirty="0" smtClean="0"/>
          </a:p>
          <a:p>
            <a:endParaRPr lang="en-US"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2. </a:t>
            </a:r>
            <a:r>
              <a:rPr lang="en-US" altLang="en-US" sz="900" dirty="0" smtClean="0">
                <a:solidFill>
                  <a:srgbClr val="0000FF"/>
                </a:solidFill>
              </a:rPr>
              <a:t>Neural Influences:</a:t>
            </a:r>
            <a:r>
              <a:rPr lang="en-US" altLang="en-US" sz="900" dirty="0" smtClean="0">
                <a:solidFill>
                  <a:srgbClr val="6600CC"/>
                </a:solidFill>
              </a:rPr>
              <a:t> </a:t>
            </a:r>
            <a:r>
              <a:rPr lang="en-US" altLang="en-US" sz="900" dirty="0" smtClean="0"/>
              <a:t>Some centers in the brain, especially the limbic system (amygdala) and the frontal lobe, are intimately involved with aggression.</a:t>
            </a:r>
          </a:p>
          <a:p>
            <a:endParaRPr lang="en-US"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3. </a:t>
            </a:r>
            <a:r>
              <a:rPr lang="en-US" altLang="en-US" sz="900" dirty="0" smtClean="0">
                <a:solidFill>
                  <a:srgbClr val="0000FF"/>
                </a:solidFill>
              </a:rPr>
              <a:t>Biochemical Influences:</a:t>
            </a:r>
            <a:r>
              <a:rPr lang="en-US" altLang="en-US" sz="900" dirty="0" smtClean="0">
                <a:solidFill>
                  <a:srgbClr val="6600CC"/>
                </a:solidFill>
              </a:rPr>
              <a:t> </a:t>
            </a:r>
            <a:r>
              <a:rPr lang="en-US" altLang="en-US" sz="900" dirty="0" smtClean="0"/>
              <a:t>Animals with diminished amounts of testosterone (castration) become docile, and if injected with testosterone aggression increases. Prenatal exposure to testosterone also increases aggression in female hyenas.  Additionally,</a:t>
            </a:r>
            <a:r>
              <a:rPr lang="en-US" altLang="en-US" sz="900" baseline="0" dirty="0" smtClean="0"/>
              <a:t> alcohol is a major factor in many forms of aggression (why so many drunk fights)</a:t>
            </a:r>
            <a:endParaRPr lang="en-US" altLang="en-US" sz="900" dirty="0" smtClean="0"/>
          </a:p>
          <a:p>
            <a:endParaRPr lang="en-US" sz="900" dirty="0" smtClean="0"/>
          </a:p>
          <a:p>
            <a:r>
              <a:rPr lang="en-US" sz="900" dirty="0" smtClean="0"/>
              <a:t>Four psychological factors that influence</a:t>
            </a:r>
            <a:r>
              <a:rPr lang="en-US" sz="900" baseline="0" dirty="0" smtClean="0"/>
              <a:t> aggressive behavior are: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900" baseline="0" dirty="0" smtClean="0"/>
              <a:t>Aversive events - </a:t>
            </a:r>
            <a:r>
              <a:rPr lang="en-US" altLang="en-US" sz="900" dirty="0" smtClean="0"/>
              <a:t>Studies in which animals and humans experience unpleasant events reveal that those made miserable often make others miserable. </a:t>
            </a:r>
            <a:r>
              <a:rPr lang="en-US" altLang="en-US" sz="900" i="1" dirty="0" smtClean="0"/>
              <a:t>EX: Ron </a:t>
            </a:r>
            <a:r>
              <a:rPr lang="en-US" altLang="en-US" sz="900" i="1" dirty="0" err="1" smtClean="0"/>
              <a:t>Artest</a:t>
            </a:r>
            <a:r>
              <a:rPr lang="en-US" altLang="en-US" sz="900" i="1" dirty="0" smtClean="0"/>
              <a:t> (Pacers) went into stands to attack Detroit</a:t>
            </a:r>
            <a:r>
              <a:rPr lang="en-US" altLang="en-US" sz="900" i="1" baseline="0" dirty="0" smtClean="0"/>
              <a:t> Pistons fans.  </a:t>
            </a:r>
            <a:r>
              <a:rPr lang="en-US" altLang="en-US" sz="900" i="0" baseline="0" dirty="0" smtClean="0"/>
              <a:t> Even environmental temperature can lead to aggressive acts!   As temperatures soar, so does aggression.  Murders and rapes increased with the temperature in Houston.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sz="90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i="0" baseline="0" dirty="0" smtClean="0"/>
              <a:t>	Frustration-Aggression Principle - </a:t>
            </a:r>
            <a:r>
              <a:rPr lang="en-US" sz="900" dirty="0" smtClean="0"/>
              <a:t>A principle in which frustration (caused by the blocking of an attempt to achieve a desired goal) creates anger, which can 	generate aggression.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sz="90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i="0" baseline="0" dirty="0" smtClean="0"/>
              <a:t>2. Learning Aggression is Rewarding  - </a:t>
            </a:r>
            <a:r>
              <a:rPr lang="en-US" altLang="en-US" sz="900" dirty="0" smtClean="0"/>
              <a:t>When aggression leads to desired outcomes, one learns to be aggressive. This is shown in both animals and humans.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i="0" baseline="0" dirty="0" smtClean="0"/>
              <a:t>  </a:t>
            </a:r>
            <a:r>
              <a:rPr lang="en-US" altLang="en-US" sz="900" dirty="0" smtClean="0"/>
              <a:t>Cultures that favor violence breed violence. Scotch-Irish settlers in the South had more violent tendencies than their Quaker Dutch counterparts in the Northeast of the US.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dirty="0" smtClean="0"/>
              <a:t>3. Observing Models of Aggression</a:t>
            </a:r>
            <a:r>
              <a:rPr lang="en-US" altLang="en-US" sz="900" baseline="0" dirty="0" smtClean="0"/>
              <a:t> – Parental models of aggression.  Watching WWE and wrestling with siblings.  </a:t>
            </a:r>
            <a:r>
              <a:rPr lang="en-US" altLang="en-US" sz="900" dirty="0" smtClean="0">
                <a:latin typeface="Palatino Linotype" pitchFamily="18" charset="0"/>
              </a:rPr>
              <a:t>Sexually coercive men are promiscuous and hostile in their relationships with women. This coerciveness has increased due to television viewing of R- and X-rated movies.  Over 1000 studies support the connection</a:t>
            </a:r>
            <a:r>
              <a:rPr lang="en-US" altLang="en-US" sz="900" baseline="0" dirty="0" smtClean="0">
                <a:latin typeface="Palatino Linotype" pitchFamily="18" charset="0"/>
              </a:rPr>
              <a:t> between exposure to media violence and the likelihood that someone will behave aggressively.  </a:t>
            </a:r>
            <a:endParaRPr lang="en-US" altLang="en-US" sz="900" dirty="0" smtClean="0">
              <a:latin typeface="Palatino Linotype"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dirty="0" smtClean="0"/>
              <a:t>4. Acquiring Social</a:t>
            </a:r>
            <a:r>
              <a:rPr lang="en-US" altLang="en-US" sz="900" baseline="0" dirty="0" smtClean="0"/>
              <a:t> Scripts - </a:t>
            </a:r>
            <a:r>
              <a:rPr lang="en-US" altLang="en-US" sz="900" dirty="0" smtClean="0">
                <a:latin typeface="Palatino Linotype" pitchFamily="18" charset="0"/>
              </a:rPr>
              <a:t>The media portrays </a:t>
            </a:r>
            <a:r>
              <a:rPr lang="en-US" altLang="en-US" sz="900" i="1" dirty="0" smtClean="0">
                <a:latin typeface="Palatino Linotype" pitchFamily="18" charset="0"/>
              </a:rPr>
              <a:t>social scripts</a:t>
            </a:r>
            <a:r>
              <a:rPr lang="en-US" altLang="en-US" sz="900" dirty="0" smtClean="0">
                <a:latin typeface="Palatino Linotype" pitchFamily="18" charset="0"/>
              </a:rPr>
              <a:t> and generates mental tapes in the minds of the viewers. When confronted with new situations individuals may rely on such social scripts. If social scripts are violent in nature, people may act them out.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dirty="0" smtClean="0"/>
              <a:t>So,</a:t>
            </a:r>
            <a:r>
              <a:rPr lang="en-US" altLang="en-US" sz="900" baseline="0" dirty="0" smtClean="0"/>
              <a:t> how can we control anger?</a:t>
            </a:r>
          </a:p>
          <a:p>
            <a:r>
              <a:rPr lang="en-US" sz="900" dirty="0" smtClean="0"/>
              <a:t>	Learning alternatives</a:t>
            </a:r>
          </a:p>
          <a:p>
            <a:r>
              <a:rPr lang="en-US" sz="900" dirty="0" smtClean="0"/>
              <a:t>	Reducing aversive environments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sz="900" dirty="0" smtClean="0"/>
          </a:p>
          <a:p>
            <a:endParaRPr lang="en-US" sz="900" i="1" baseline="0" dirty="0" smtClean="0"/>
          </a:p>
          <a:p>
            <a:endParaRPr lang="en-US" sz="900" i="1" dirty="0" smtClean="0"/>
          </a:p>
          <a:p>
            <a:endParaRPr lang="en-US" sz="900" dirty="0" smtClean="0"/>
          </a:p>
          <a:p>
            <a:endParaRPr lang="en-US" sz="900" dirty="0" smtClean="0"/>
          </a:p>
          <a:p>
            <a:endParaRPr lang="en-US" sz="900" dirty="0" smtClean="0"/>
          </a:p>
          <a:p>
            <a:endParaRPr lang="en-US" sz="900" dirty="0"/>
          </a:p>
        </p:txBody>
      </p:sp>
      <p:sp>
        <p:nvSpPr>
          <p:cNvPr id="4" name="Slide Number Placeholder 3"/>
          <p:cNvSpPr>
            <a:spLocks noGrp="1"/>
          </p:cNvSpPr>
          <p:nvPr>
            <p:ph type="sldNum" sz="quarter" idx="10"/>
          </p:nvPr>
        </p:nvSpPr>
        <p:spPr/>
        <p:txBody>
          <a:bodyPr/>
          <a:lstStyle/>
          <a:p>
            <a:fld id="{BF06379A-98B8-4573-852F-E89EB87EB31A}" type="slidenum">
              <a:rPr lang="en-US" smtClean="0"/>
              <a:t>13</a:t>
            </a:fld>
            <a:endParaRPr lang="en-US" dirty="0"/>
          </a:p>
        </p:txBody>
      </p:sp>
    </p:spTree>
    <p:extLst>
      <p:ext uri="{BB962C8B-B14F-4D97-AF65-F5344CB8AC3E}">
        <p14:creationId xmlns:p14="http://schemas.microsoft.com/office/powerpoint/2010/main" val="3310266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Palatino Linotype" pitchFamily="18" charset="0"/>
              </a:rPr>
              <a:t>Another explanation</a:t>
            </a:r>
            <a:r>
              <a:rPr lang="en-US" altLang="en-US" baseline="0" dirty="0" smtClean="0">
                <a:latin typeface="Palatino Linotype" pitchFamily="18" charset="0"/>
              </a:rPr>
              <a:t> for aggression and antisocial behavior is media influence.  It’s the idea that those who are exposed to numerous violent influences through film, television, and video games will be more likely to engage in violent behavior.  </a:t>
            </a:r>
            <a:endParaRPr lang="en-US" altLang="en-US" dirty="0" smtClean="0">
              <a:latin typeface="Palatino Linotype"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latin typeface="Palatino Linotype"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Palatino Linotype" pitchFamily="18" charset="0"/>
              </a:rPr>
              <a:t>The general consensus on violent video games is that, to some extent, they breed violence. Adolescents view the world as hostile when they get into arguments and receive bad grades after playing such games.</a:t>
            </a:r>
          </a:p>
          <a:p>
            <a:endParaRPr lang="en-US" dirty="0" smtClean="0"/>
          </a:p>
          <a:p>
            <a:r>
              <a:rPr lang="en-US" dirty="0" smtClean="0"/>
              <a:t>Clip 1 – 6 min Katie</a:t>
            </a:r>
            <a:r>
              <a:rPr lang="en-US" baseline="0" dirty="0" smtClean="0"/>
              <a:t> Couric http://katiecouric.com/videos/video-games-violent-crimes/</a:t>
            </a:r>
          </a:p>
          <a:p>
            <a:endParaRPr lang="en-US" baseline="0" dirty="0" smtClean="0"/>
          </a:p>
          <a:p>
            <a:r>
              <a:rPr lang="en-US" baseline="0" dirty="0" smtClean="0"/>
              <a:t>Clip 2 – 10 min PBS Video also available at http://video.pbs.org/video/2336662666/</a:t>
            </a:r>
          </a:p>
          <a:p>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14</a:t>
            </a:fld>
            <a:endParaRPr lang="en-US" dirty="0"/>
          </a:p>
        </p:txBody>
      </p:sp>
    </p:spTree>
    <p:extLst>
      <p:ext uri="{BB962C8B-B14F-4D97-AF65-F5344CB8AC3E}">
        <p14:creationId xmlns:p14="http://schemas.microsoft.com/office/powerpoint/2010/main" val="2965404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smtClean="0"/>
              <a:t>Prosocial</a:t>
            </a:r>
            <a:r>
              <a:rPr lang="en-US" sz="900" baseline="0" dirty="0" smtClean="0"/>
              <a:t> Behavior</a:t>
            </a:r>
            <a:r>
              <a:rPr lang="en-US" sz="900" dirty="0" smtClean="0"/>
              <a:t>–  Acts intended</a:t>
            </a:r>
            <a:r>
              <a:rPr lang="en-US" sz="900" baseline="0" dirty="0" smtClean="0"/>
              <a:t> to help others</a:t>
            </a:r>
          </a:p>
          <a:p>
            <a:endParaRPr lang="en-US" sz="900" baseline="0" dirty="0" smtClean="0"/>
          </a:p>
          <a:p>
            <a:r>
              <a:rPr lang="en-US" sz="900" baseline="0" dirty="0" smtClean="0"/>
              <a:t>Helping Behaviors: Casual (lending a pencil), emergency (call 911 after accident), substantial (picking friend up from airport), emotional (listening to friend who broke up long-term partner)</a:t>
            </a:r>
            <a:endParaRPr lang="en-US" sz="900" dirty="0" smtClean="0"/>
          </a:p>
          <a:p>
            <a:endParaRPr lang="en-US" sz="900" dirty="0" smtClean="0"/>
          </a:p>
          <a:p>
            <a:r>
              <a:rPr lang="en-US" sz="900" baseline="0" dirty="0" smtClean="0"/>
              <a:t>Why?</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Social Exchange Theory – our social behavior is an exchange process, the aim of which is to maximize</a:t>
            </a:r>
            <a:r>
              <a:rPr lang="en-US" sz="900" baseline="0" dirty="0" smtClean="0"/>
              <a:t> benefits and minimize costs.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Reciprocity Norm – if someone helps us, we are more likely to help them than hurt them.  “Golden rule – treat others as you want to be treated.”  We will often return the efforts or feelings of others.</a:t>
            </a:r>
            <a:endParaRPr lang="en-US" sz="900" dirty="0" smtClean="0"/>
          </a:p>
          <a:p>
            <a:endParaRPr lang="en-US" sz="900" dirty="0" smtClean="0"/>
          </a:p>
          <a:p>
            <a:r>
              <a:rPr lang="en-US" sz="900" dirty="0" smtClean="0"/>
              <a:t>Classical</a:t>
            </a:r>
            <a:r>
              <a:rPr lang="en-US" sz="900" baseline="0" dirty="0" smtClean="0"/>
              <a:t> social dilemma  - individual or group behavior that leads to a short-term gain for the individual or group can lead to disaster for all if everyone (or all groups) were to engage in the same behavior.</a:t>
            </a:r>
          </a:p>
          <a:p>
            <a:endParaRPr lang="en-US" sz="900" baseline="0" dirty="0" smtClean="0"/>
          </a:p>
          <a:p>
            <a:r>
              <a:rPr lang="en-US" sz="900" baseline="0" dirty="0" smtClean="0"/>
              <a:t>Prisoner’s Dilemma – Forces people to choose between selfishness and cooperation.  Two people are arrested for a serious crime and immediately booked into separate rooms.  They are believed to be guilty, but the evidence to convict them is lacking.  Each prisoner can confess or not confess to the crime.  If neither confesses, each will be given a lesser punishment (1 yr).  If both prisoners confess, each will receive a moderate sentence (5 yrs in jail).  If one prisoner confesses and the other does not, the prisoner who confesses will go free and the other will receive a more severe sentence (10 yrs).  The best mutual outcome is for both prisoners to cooperate but there is a strong tendency for people to compete rather than to work toward a mutually beneficial goal.</a:t>
            </a:r>
          </a:p>
          <a:p>
            <a:endParaRPr lang="en-US" sz="900" baseline="0" dirty="0" smtClean="0"/>
          </a:p>
          <a:p>
            <a:r>
              <a:rPr lang="en-US" sz="900" baseline="0" dirty="0" smtClean="0"/>
              <a:t>Prisoner links to online game – play for gold coins instead of yrs.</a:t>
            </a:r>
          </a:p>
          <a:p>
            <a:endParaRPr lang="en-US" sz="900" baseline="0" dirty="0" smtClean="0"/>
          </a:p>
          <a:p>
            <a:r>
              <a:rPr lang="en-US" sz="900" dirty="0" smtClean="0"/>
              <a:t>Why Altruism?</a:t>
            </a:r>
          </a:p>
          <a:p>
            <a:pPr lvl="1"/>
            <a:r>
              <a:rPr lang="en-US" sz="900" dirty="0" smtClean="0"/>
              <a:t>Feel better when we help out, more likely to help if in good mood</a:t>
            </a:r>
          </a:p>
          <a:p>
            <a:pPr lvl="1"/>
            <a:r>
              <a:rPr lang="en-US" sz="900" dirty="0" smtClean="0"/>
              <a:t>Act out of understanding/empathy</a:t>
            </a:r>
          </a:p>
          <a:p>
            <a:pPr lvl="1"/>
            <a:r>
              <a:rPr lang="en-US" sz="900" dirty="0" smtClean="0"/>
              <a:t>Act out of guilt</a:t>
            </a:r>
          </a:p>
          <a:p>
            <a:pPr lvl="1"/>
            <a:r>
              <a:rPr lang="en-US" sz="900" dirty="0" smtClean="0"/>
              <a:t>Help b/c we can get something out of it (cost-benefit)</a:t>
            </a:r>
          </a:p>
          <a:p>
            <a:pPr lvl="1"/>
            <a:r>
              <a:rPr lang="en-US" sz="900" dirty="0" smtClean="0"/>
              <a:t>See others doing it</a:t>
            </a:r>
          </a:p>
          <a:p>
            <a:pPr lvl="1"/>
            <a:r>
              <a:rPr lang="en-US" sz="900" dirty="0" smtClean="0"/>
              <a:t>Sense of competence (tutoring)</a:t>
            </a:r>
          </a:p>
          <a:p>
            <a:endParaRPr lang="en-US" sz="900" dirty="0"/>
          </a:p>
        </p:txBody>
      </p:sp>
      <p:sp>
        <p:nvSpPr>
          <p:cNvPr id="4" name="Slide Number Placeholder 3"/>
          <p:cNvSpPr>
            <a:spLocks noGrp="1"/>
          </p:cNvSpPr>
          <p:nvPr>
            <p:ph type="sldNum" sz="quarter" idx="10"/>
          </p:nvPr>
        </p:nvSpPr>
        <p:spPr/>
        <p:txBody>
          <a:bodyPr/>
          <a:lstStyle/>
          <a:p>
            <a:fld id="{BF06379A-98B8-4573-852F-E89EB87EB31A}" type="slidenum">
              <a:rPr lang="en-US" smtClean="0"/>
              <a:t>15</a:t>
            </a:fld>
            <a:endParaRPr lang="en-US" dirty="0"/>
          </a:p>
        </p:txBody>
      </p:sp>
    </p:spTree>
    <p:extLst>
      <p:ext uri="{BB962C8B-B14F-4D97-AF65-F5344CB8AC3E}">
        <p14:creationId xmlns:p14="http://schemas.microsoft.com/office/powerpoint/2010/main" val="4090746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t>
            </a:r>
            <a:r>
              <a:rPr lang="en-US" i="1" dirty="0" smtClean="0"/>
              <a:t>Friends</a:t>
            </a:r>
            <a:r>
              <a:rPr lang="en-US" i="0" dirty="0" smtClean="0"/>
              <a:t> episode 101, “The One Where Phoebe Hates PBS, ” Phoebe and Joey discus the possibility of whether there can indeed</a:t>
            </a:r>
            <a:r>
              <a:rPr lang="en-US" i="0" baseline="0" dirty="0" smtClean="0"/>
              <a:t> be a truly unselfish act.  The first minute of the episode can </a:t>
            </a:r>
            <a:endParaRPr lang="en-US" i="0" baseline="0" dirty="0" smtClean="0"/>
          </a:p>
          <a:p>
            <a:r>
              <a:rPr lang="en-US" dirty="0" smtClean="0">
                <a:hlinkClick r:id="rId3"/>
              </a:rPr>
              <a:t>https://www.youtube.com/watch?v=I11IAwb49C8</a:t>
            </a:r>
            <a:r>
              <a:rPr lang="en-US" i="0" baseline="0" dirty="0" smtClean="0"/>
              <a:t>be </a:t>
            </a:r>
            <a:r>
              <a:rPr lang="en-US" i="0" baseline="0" dirty="0" smtClean="0"/>
              <a:t>played to jump start discussion of altruism.</a:t>
            </a:r>
            <a:r>
              <a:rPr lang="en-US" i="0" dirty="0" smtClean="0"/>
              <a:t> </a:t>
            </a:r>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16</a:t>
            </a:fld>
            <a:endParaRPr lang="en-US" dirty="0"/>
          </a:p>
        </p:txBody>
      </p:sp>
    </p:spTree>
    <p:extLst>
      <p:ext uri="{BB962C8B-B14F-4D97-AF65-F5344CB8AC3E}">
        <p14:creationId xmlns:p14="http://schemas.microsoft.com/office/powerpoint/2010/main" val="38535940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dirty="0" smtClean="0">
                <a:solidFill>
                  <a:srgbClr val="0000FF"/>
                </a:solidFill>
                <a:latin typeface="Palatino Linotype" pitchFamily="18" charset="0"/>
              </a:rPr>
              <a:t>Interpersonal</a:t>
            </a:r>
            <a:r>
              <a:rPr lang="en-US" altLang="en-US" sz="900" baseline="0" dirty="0" smtClean="0">
                <a:solidFill>
                  <a:srgbClr val="0000FF"/>
                </a:solidFill>
                <a:latin typeface="Palatino Linotype" pitchFamily="18" charset="0"/>
              </a:rPr>
              <a:t> attraction is the study of attraction between people.  There are three factors that influence our attraction to others.  </a:t>
            </a:r>
            <a:endParaRPr lang="en-US" altLang="en-US" sz="900" dirty="0" smtClean="0">
              <a:solidFill>
                <a:srgbClr val="0000FF"/>
              </a:solidFill>
              <a:latin typeface="Palatino Linotype" pitchFamily="18" charset="0"/>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altLang="en-US" sz="900" dirty="0" smtClean="0">
              <a:solidFill>
                <a:srgbClr val="0000FF"/>
              </a:solidFill>
              <a:latin typeface="Palatino Linotype" pitchFamily="18" charset="0"/>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altLang="en-US" sz="900" dirty="0" smtClean="0">
                <a:solidFill>
                  <a:srgbClr val="0000FF"/>
                </a:solidFill>
                <a:latin typeface="Palatino Linotype" pitchFamily="18" charset="0"/>
              </a:rPr>
              <a:t>Proximity: </a:t>
            </a:r>
            <a:r>
              <a:rPr lang="en-US" altLang="en-US" sz="900" dirty="0" smtClean="0">
                <a:latin typeface="Palatino Linotype" pitchFamily="18" charset="0"/>
              </a:rPr>
              <a:t>Geographic nearness is a powerful predictor of friendship. The principle states that people make more friends</a:t>
            </a:r>
            <a:r>
              <a:rPr lang="en-US" altLang="en-US" sz="900" baseline="0" dirty="0" smtClean="0">
                <a:latin typeface="Palatino Linotype" pitchFamily="18" charset="0"/>
              </a:rPr>
              <a:t> among those who live and work nearby.  Proximity promotes contact &amp; familiarity.  Familiar people seem safe and approachable while unfamiliar people seem dangerous and threatening.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sz="900" baseline="0" dirty="0" smtClean="0">
              <a:latin typeface="Palatino Linotype"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dirty="0" smtClean="0">
                <a:latin typeface="Palatino Linotype" pitchFamily="18" charset="0"/>
              </a:rPr>
              <a:t>Repeated exposure to novel stimuli increases their attraction (</a:t>
            </a:r>
            <a:r>
              <a:rPr lang="en-US" altLang="en-US" sz="900" dirty="0" smtClean="0">
                <a:solidFill>
                  <a:srgbClr val="0000FF"/>
                </a:solidFill>
                <a:latin typeface="Palatino Linotype" pitchFamily="18" charset="0"/>
              </a:rPr>
              <a:t>mere exposure effect</a:t>
            </a:r>
            <a:r>
              <a:rPr lang="en-US" altLang="en-US" sz="900" dirty="0" smtClean="0">
                <a:latin typeface="Palatino Linotype" pitchFamily="18" charset="0"/>
              </a:rPr>
              <a:t>).  More</a:t>
            </a:r>
            <a:r>
              <a:rPr lang="en-US" altLang="en-US" sz="900" baseline="0" dirty="0" smtClean="0">
                <a:latin typeface="Palatino Linotype" pitchFamily="18" charset="0"/>
              </a:rPr>
              <a:t> familiar we are with people or products increases the likelihood that we will be attracted to them.  Repeated exposure to a negative stimulus can decrease attraction. </a:t>
            </a:r>
            <a:endParaRPr lang="en-US" altLang="en-US" sz="900" dirty="0" smtClean="0">
              <a:latin typeface="Palatino Linotype" pitchFamily="18" charset="0"/>
            </a:endParaRPr>
          </a:p>
          <a:p>
            <a:endParaRPr lang="en-US"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2. </a:t>
            </a:r>
            <a:r>
              <a:rPr lang="en-US" altLang="en-US" sz="900" dirty="0" smtClean="0">
                <a:solidFill>
                  <a:srgbClr val="0000FF"/>
                </a:solidFill>
                <a:latin typeface="Palatino Linotype" pitchFamily="18" charset="0"/>
              </a:rPr>
              <a:t>Physical Attractiveness: </a:t>
            </a:r>
            <a:r>
              <a:rPr lang="en-US" altLang="en-US" sz="900" dirty="0" smtClean="0">
                <a:latin typeface="Palatino Linotype" pitchFamily="18" charset="0"/>
              </a:rPr>
              <a:t>Once proximity affords contact, the next most important thing in attraction is physical appearance.  Research consistently</a:t>
            </a:r>
            <a:r>
              <a:rPr lang="en-US" altLang="en-US" sz="900" baseline="0" dirty="0" smtClean="0">
                <a:latin typeface="Palatino Linotype" pitchFamily="18" charset="0"/>
              </a:rPr>
              <a:t> indicates that physical attractiveness is one of the most important factors in explaining why people are initially attracted to others.  Men place greater value on physical attractiveness and youthfulness; whereas women place greater value on maturity, financial resources, and ambition.  Evolutionary psych’s explain these findings by pointing out that men associate beauty and youth wither fertility while women associate financial resources and maturity with responsibility and the ability to be a good father.  According to matching hypothesis, two members of a romantic pair are most likely to be judged by others as similar in physical attractiveness.  We also like facial symmetry (seen as indicator of good health – that said, no one has perfectly symmetrical face!  Just check out Buzzfeed link to see that in action!)</a:t>
            </a:r>
            <a:endParaRPr lang="en-US" altLang="en-US" sz="900" dirty="0" smtClean="0">
              <a:latin typeface="Palatino Linotype" pitchFamily="18" charset="0"/>
            </a:endParaRPr>
          </a:p>
          <a:p>
            <a:endParaRPr lang="en-US" sz="900" dirty="0" smtClean="0"/>
          </a:p>
          <a:p>
            <a:r>
              <a:rPr lang="en-US" altLang="en-US" sz="900" baseline="0" dirty="0" smtClean="0">
                <a:latin typeface="Palatino Linotype" pitchFamily="18" charset="0"/>
              </a:rPr>
              <a:t>In modern society, attractive people are judged as healthy and more successful.  If we think someone is attractive we believe they have a better personality, less likely to punish for transgression, get/earn more $, Have more fun on dates, have better mental health = Halo Effect.  Research shows more likely to get divorce/have affair and tend to be lonely (intimidate others, vain &amp; snobby). </a:t>
            </a:r>
          </a:p>
          <a:p>
            <a:endParaRPr lang="en-US" sz="900" baseline="0" dirty="0" smtClean="0">
              <a:latin typeface="Palatino Linotype" pitchFamily="18" charset="0"/>
            </a:endParaRPr>
          </a:p>
          <a:p>
            <a:r>
              <a:rPr lang="en-US" sz="900" dirty="0" smtClean="0"/>
              <a:t>Halo</a:t>
            </a:r>
            <a:r>
              <a:rPr lang="en-US" sz="900" baseline="0" dirty="0" smtClean="0"/>
              <a:t> Effect – </a:t>
            </a:r>
          </a:p>
          <a:p>
            <a:r>
              <a:rPr lang="en-US" sz="900" baseline="0" dirty="0" smtClean="0"/>
              <a:t>Choice of product we buy influenced by positive aspects of celebrity selling it</a:t>
            </a:r>
          </a:p>
          <a:p>
            <a:r>
              <a:rPr lang="en-US" sz="900" baseline="0" dirty="0" smtClean="0"/>
              <a:t>Stay in relationship which is wrong because of one good quality that blinds us to negative of partner or makes them seem more positive </a:t>
            </a:r>
          </a:p>
          <a:p>
            <a:r>
              <a:rPr lang="en-US" sz="900" baseline="0" dirty="0" smtClean="0"/>
              <a:t>when one good quality spills its appeal onto other elements of a person’s character</a:t>
            </a:r>
            <a:endParaRPr lang="en-US" sz="900" dirty="0" smtClean="0"/>
          </a:p>
          <a:p>
            <a:endParaRPr lang="en-US" altLang="en-US" sz="900" baseline="0" dirty="0" smtClean="0">
              <a:latin typeface="Palatino Linotype" pitchFamily="18" charset="0"/>
            </a:endParaRPr>
          </a:p>
          <a:p>
            <a:endParaRPr lang="en-US"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3. Similarity: </a:t>
            </a:r>
            <a:r>
              <a:rPr lang="en-US" altLang="en-US" sz="900" dirty="0" smtClean="0">
                <a:latin typeface="Palatino Linotype" pitchFamily="18" charset="0"/>
              </a:rPr>
              <a:t>Similar views among individuals causes the bond of attraction to strengthen.</a:t>
            </a:r>
            <a:r>
              <a:rPr lang="en-US" altLang="en-US" sz="900" baseline="0" dirty="0" smtClean="0">
                <a:latin typeface="+mn-lt"/>
              </a:rPr>
              <a:t>  We are most likely to be attracted to people who share our interest, values, and experiences, background (age, IQ, religion)  Similarity breeds content, it’s a major factor in promoting long-term relationships!  Self-serving bias (see things we like in ourselves as attractive in others )</a:t>
            </a:r>
            <a:endParaRPr lang="en-US" altLang="en-US" sz="900" dirty="0" smtClean="0">
              <a:latin typeface="Palatino Linotype" pitchFamily="18" charset="0"/>
            </a:endParaRPr>
          </a:p>
        </p:txBody>
      </p:sp>
      <p:sp>
        <p:nvSpPr>
          <p:cNvPr id="4" name="Slide Number Placeholder 3"/>
          <p:cNvSpPr>
            <a:spLocks noGrp="1"/>
          </p:cNvSpPr>
          <p:nvPr>
            <p:ph type="sldNum" sz="quarter" idx="10"/>
          </p:nvPr>
        </p:nvSpPr>
        <p:spPr/>
        <p:txBody>
          <a:bodyPr/>
          <a:lstStyle/>
          <a:p>
            <a:fld id="{BF06379A-98B8-4573-852F-E89EB87EB31A}" type="slidenum">
              <a:rPr lang="en-US" smtClean="0"/>
              <a:t>17</a:t>
            </a:fld>
            <a:endParaRPr lang="en-US" dirty="0"/>
          </a:p>
        </p:txBody>
      </p:sp>
    </p:spTree>
    <p:extLst>
      <p:ext uri="{BB962C8B-B14F-4D97-AF65-F5344CB8AC3E}">
        <p14:creationId xmlns:p14="http://schemas.microsoft.com/office/powerpoint/2010/main" val="3717469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the next slide you’re going to be introduced to four singles seeking mates in personal ads.  Based on what you know about attraction, who should be set up together?</a:t>
            </a:r>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18</a:t>
            </a:fld>
            <a:endParaRPr lang="en-US" dirty="0"/>
          </a:p>
        </p:txBody>
      </p:sp>
    </p:spTree>
    <p:extLst>
      <p:ext uri="{BB962C8B-B14F-4D97-AF65-F5344CB8AC3E}">
        <p14:creationId xmlns:p14="http://schemas.microsoft.com/office/powerpoint/2010/main" val="696297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Shy and Single and Alone</a:t>
            </a:r>
            <a:r>
              <a:rPr lang="en-US" baseline="0" dirty="0" smtClean="0"/>
              <a:t> in City meet proximity  &amp; similarity elements of attraction.  </a:t>
            </a:r>
          </a:p>
          <a:p>
            <a:endParaRPr lang="en-US" baseline="0" dirty="0" smtClean="0"/>
          </a:p>
          <a:p>
            <a:r>
              <a:rPr lang="en-US" baseline="0" dirty="0" smtClean="0"/>
              <a:t>What about gender stereotypes – how did you know who was who?  Carpenter male, Secretary female…what about executive?  Traditionally masculine job but expresses feminine interests.</a:t>
            </a:r>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19</a:t>
            </a:fld>
            <a:endParaRPr lang="en-US" dirty="0"/>
          </a:p>
        </p:txBody>
      </p:sp>
    </p:spTree>
    <p:extLst>
      <p:ext uri="{BB962C8B-B14F-4D97-AF65-F5344CB8AC3E}">
        <p14:creationId xmlns:p14="http://schemas.microsoft.com/office/powerpoint/2010/main" val="4124710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Elaine Hatfield’s two types of</a:t>
            </a:r>
            <a:r>
              <a:rPr lang="en-US" sz="900" baseline="0" dirty="0" smtClean="0"/>
              <a:t> love:</a:t>
            </a:r>
            <a:endParaRPr lang="en-US" sz="9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Passionate Love: </a:t>
            </a:r>
            <a:r>
              <a:rPr lang="en-US" altLang="en-US" sz="900" dirty="0" smtClean="0"/>
              <a:t>Intense feelings of attraction to another person.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dirty="0" smtClean="0"/>
              <a:t>An aroused state of intense positive absorption in another, usually present at the beginning of a love relationship.  Wildly emotional, intense, temporary, and likely to</a:t>
            </a:r>
            <a:r>
              <a:rPr lang="en-US" altLang="en-US" sz="900" baseline="0" dirty="0" smtClean="0"/>
              <a:t> occur in beginning of relationship.  Arousal is key factor.  </a:t>
            </a:r>
            <a:endParaRPr lang="en-US" altLang="en-US" sz="900" dirty="0" smtClean="0"/>
          </a:p>
          <a:p>
            <a:endParaRPr lang="en-US" sz="900" dirty="0" smtClean="0"/>
          </a:p>
          <a:p>
            <a:r>
              <a:rPr lang="en-US" sz="900" dirty="0" smtClean="0"/>
              <a:t>Two-Factor Theory of Emotion</a:t>
            </a:r>
          </a:p>
          <a:p>
            <a:pPr>
              <a:buFont typeface="Wingdings" charset="2"/>
              <a:buAutoNum type="arabicPeriod"/>
            </a:pPr>
            <a:r>
              <a:rPr lang="en-US" altLang="en-US" sz="900" dirty="0" smtClean="0"/>
              <a:t>  Physical arousal plus cognitive appraisal</a:t>
            </a:r>
          </a:p>
          <a:p>
            <a:pPr>
              <a:buFont typeface="Wingdings" charset="2"/>
              <a:buAutoNum type="arabicPeriod"/>
            </a:pPr>
            <a:r>
              <a:rPr lang="en-US" altLang="en-US" sz="900" dirty="0" smtClean="0"/>
              <a:t>  Arousal from any source can enhance one emotion depending upon what we interpret or label the arousal</a:t>
            </a:r>
          </a:p>
          <a:p>
            <a:pPr>
              <a:buFont typeface="Wingdings" charset="2"/>
              <a:buAutoNum type="arabicPeriod"/>
            </a:pPr>
            <a:endParaRPr lang="en-US" altLang="en-US" sz="900" dirty="0" smtClean="0"/>
          </a:p>
          <a:p>
            <a:pPr>
              <a:buFont typeface="Wingdings" charset="2"/>
              <a:buNone/>
            </a:pPr>
            <a:r>
              <a:rPr lang="en-US" altLang="en-US" sz="900" dirty="0" smtClean="0"/>
              <a:t>Typically</a:t>
            </a:r>
            <a:r>
              <a:rPr lang="en-US" altLang="en-US" sz="900" baseline="0" dirty="0" smtClean="0"/>
              <a:t> fades after 6 to 30 months.</a:t>
            </a:r>
          </a:p>
          <a:p>
            <a:pPr>
              <a:buFont typeface="Wingdings" charset="2"/>
              <a:buNone/>
            </a:pPr>
            <a:endParaRPr lang="en-US" altLang="en-US" sz="900" baseline="0" dirty="0" smtClean="0"/>
          </a:p>
          <a:p>
            <a:pPr>
              <a:buFont typeface="Wingdings" charset="2"/>
              <a:buNone/>
            </a:pPr>
            <a:r>
              <a:rPr lang="en-US" altLang="en-US" sz="900" baseline="0" dirty="0" smtClean="0"/>
              <a:t>Companionate love is a deep, affectionate attachment, develops as love matures. based upon strong feelings of admiration, respect, and commitment.  Strengthened by mutual sharing of decisions and the self-disclosure of intimate details about personal feelings and experiences.  </a:t>
            </a:r>
          </a:p>
          <a:p>
            <a:pPr>
              <a:buFont typeface="Wingdings" charset="2"/>
              <a:buNone/>
            </a:pPr>
            <a:endParaRPr lang="en-US" altLang="en-US" sz="900" baseline="0" dirty="0" smtClean="0"/>
          </a:p>
          <a:p>
            <a:pPr>
              <a:buFont typeface="Wingdings" charset="2"/>
              <a:buNone/>
            </a:pPr>
            <a:endParaRPr lang="en-US" altLang="en-US" sz="900" baseline="0" dirty="0" smtClean="0"/>
          </a:p>
          <a:p>
            <a:r>
              <a:rPr lang="en-US" sz="900" dirty="0" smtClean="0"/>
              <a:t>Robert J. Sternberg – </a:t>
            </a:r>
            <a:r>
              <a:rPr lang="en-US" sz="900" dirty="0" err="1" smtClean="0"/>
              <a:t>Triarchic</a:t>
            </a:r>
            <a:r>
              <a:rPr lang="en-US" sz="900" dirty="0" smtClean="0"/>
              <a:t> Theory of Intelligence too!</a:t>
            </a:r>
          </a:p>
          <a:p>
            <a:endParaRPr lang="en-US" sz="900" dirty="0" smtClean="0"/>
          </a:p>
          <a:p>
            <a:r>
              <a:rPr lang="en-US" sz="900" dirty="0" smtClean="0"/>
              <a:t>Combination of basic </a:t>
            </a:r>
            <a:r>
              <a:rPr lang="en-US" sz="900" u="sng" dirty="0" smtClean="0"/>
              <a:t>components…</a:t>
            </a:r>
            <a:r>
              <a:rPr lang="en-US" sz="900" dirty="0" smtClean="0"/>
              <a:t> </a:t>
            </a:r>
            <a:r>
              <a:rPr lang="en-US" sz="900" baseline="0" dirty="0" smtClean="0"/>
              <a:t>: </a:t>
            </a:r>
          </a:p>
          <a:p>
            <a:r>
              <a:rPr lang="en-US" sz="900" baseline="0" dirty="0" smtClean="0"/>
              <a:t>Passion – complete absorption in another that includes tender sexual feelings and the agony &amp; ecstasy of intense emotion</a:t>
            </a:r>
          </a:p>
          <a:p>
            <a:r>
              <a:rPr lang="en-US" sz="900" baseline="0" dirty="0" smtClean="0"/>
              <a:t>Commitment – an intent to maintain a relationship in spite of the difficulties and costs that may arise</a:t>
            </a:r>
          </a:p>
          <a:p>
            <a:r>
              <a:rPr lang="en-US" sz="900" baseline="0" dirty="0" smtClean="0"/>
              <a:t>Intimacy – warmth, closeness, and sharing in a relationship</a:t>
            </a:r>
          </a:p>
          <a:p>
            <a:endParaRPr lang="en-US" sz="900" baseline="0" dirty="0" smtClean="0"/>
          </a:p>
          <a:p>
            <a:r>
              <a:rPr lang="en-US" sz="900" dirty="0" smtClean="0"/>
              <a:t>…Lead</a:t>
            </a:r>
            <a:r>
              <a:rPr lang="en-US" sz="900" baseline="0" dirty="0" smtClean="0"/>
              <a:t> to different </a:t>
            </a:r>
            <a:r>
              <a:rPr lang="en-US" sz="900" u="sng" baseline="0" dirty="0" smtClean="0"/>
              <a:t>types</a:t>
            </a:r>
            <a:r>
              <a:rPr lang="en-US" sz="900" baseline="0" dirty="0" smtClean="0"/>
              <a:t> of love:</a:t>
            </a:r>
          </a:p>
          <a:p>
            <a:r>
              <a:rPr lang="en-US" sz="900" baseline="0" dirty="0" smtClean="0"/>
              <a:t>Romantic love is high passion &amp; intimacy, lack of substantial commitment</a:t>
            </a:r>
          </a:p>
          <a:p>
            <a:r>
              <a:rPr lang="en-US" sz="900" baseline="0" dirty="0" smtClean="0"/>
              <a:t>Companionate love is high intimacy &amp; commitment, low passion</a:t>
            </a:r>
          </a:p>
          <a:p>
            <a:r>
              <a:rPr lang="en-US" sz="900" baseline="0" dirty="0" smtClean="0"/>
              <a:t>Fatuous love is high passion and commitment</a:t>
            </a:r>
          </a:p>
          <a:p>
            <a:r>
              <a:rPr lang="en-US" sz="900" baseline="0" dirty="0" smtClean="0"/>
              <a:t>Consummate love is high in all three components</a:t>
            </a:r>
            <a:endParaRPr lang="en-US" sz="900" dirty="0" smtClean="0"/>
          </a:p>
          <a:p>
            <a:pPr>
              <a:buFont typeface="Wingdings" charset="2"/>
              <a:buNone/>
            </a:pPr>
            <a:endParaRPr lang="en-US" altLang="en-US" sz="900" dirty="0" smtClean="0"/>
          </a:p>
        </p:txBody>
      </p:sp>
      <p:sp>
        <p:nvSpPr>
          <p:cNvPr id="4" name="Slide Number Placeholder 3"/>
          <p:cNvSpPr>
            <a:spLocks noGrp="1"/>
          </p:cNvSpPr>
          <p:nvPr>
            <p:ph type="sldNum" sz="quarter" idx="10"/>
          </p:nvPr>
        </p:nvSpPr>
        <p:spPr/>
        <p:txBody>
          <a:bodyPr/>
          <a:lstStyle/>
          <a:p>
            <a:fld id="{BF06379A-98B8-4573-852F-E89EB87EB31A}" type="slidenum">
              <a:rPr lang="en-US" smtClean="0"/>
              <a:t>20</a:t>
            </a:fld>
            <a:endParaRPr lang="en-US" dirty="0"/>
          </a:p>
        </p:txBody>
      </p:sp>
    </p:spTree>
    <p:extLst>
      <p:ext uri="{BB962C8B-B14F-4D97-AF65-F5344CB8AC3E}">
        <p14:creationId xmlns:p14="http://schemas.microsoft.com/office/powerpoint/2010/main" val="1539667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Talked about social thinking &amp; social influence…Finally, Social psych teaches us how we relate to one another!</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relate to one another in both antisocial (prejudice, aggression, and conflict) and prosocial  (attraction and altruism (unselfish concern for welfare of others) &amp; peacemaking ways</a:t>
            </a:r>
            <a:endParaRPr lang="en-US" dirty="0" smtClean="0"/>
          </a:p>
          <a:p>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5</a:t>
            </a:fld>
            <a:endParaRPr lang="en-US" dirty="0"/>
          </a:p>
        </p:txBody>
      </p:sp>
    </p:spTree>
    <p:extLst>
      <p:ext uri="{BB962C8B-B14F-4D97-AF65-F5344CB8AC3E}">
        <p14:creationId xmlns:p14="http://schemas.microsoft.com/office/powerpoint/2010/main" val="95459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900" baseline="0" dirty="0" smtClean="0"/>
              <a:t>Think of a time when you were on a team or in a group/class &amp; you were different from the others.  Write down 1-2 words that describe how you felt at the time.  </a:t>
            </a:r>
          </a:p>
          <a:p>
            <a:pPr marL="228600" indent="-228600">
              <a:buAutoNum type="arabicPeriod"/>
            </a:pPr>
            <a:r>
              <a:rPr lang="en-US" sz="900" baseline="0" dirty="0" smtClean="0"/>
              <a:t>Introduce yourself to the people sitting around you, using your words – “Hi, I’m awkward and confused.  I’m uncomfortable &amp; insecure”</a:t>
            </a:r>
          </a:p>
          <a:p>
            <a:pPr marL="228600" indent="-228600">
              <a:buAutoNum type="arabicPeriod"/>
            </a:pPr>
            <a:r>
              <a:rPr lang="en-US" sz="900" baseline="0" dirty="0" smtClean="0"/>
              <a:t>Collect “Outsider Feelings” – the feeling words they heard (If learn how, use clicker system &amp; </a:t>
            </a:r>
            <a:r>
              <a:rPr lang="en-US" sz="900" baseline="0" dirty="0" err="1" smtClean="0"/>
              <a:t>wordle</a:t>
            </a:r>
            <a:r>
              <a:rPr lang="en-US" sz="900" baseline="0" dirty="0" smtClean="0"/>
              <a:t>)</a:t>
            </a:r>
          </a:p>
          <a:p>
            <a:pPr marL="228600" indent="-228600">
              <a:buAutoNum type="arabicPeriod"/>
            </a:pPr>
            <a:r>
              <a:rPr lang="en-US" sz="900" baseline="0" dirty="0" smtClean="0"/>
              <a:t>Collect “Insider Feelings” – think of a time when you were in a team or group and felt included – call out the words that describe how you felt in that situation</a:t>
            </a:r>
          </a:p>
          <a:p>
            <a:pPr marL="228600" indent="-228600">
              <a:buAutoNum type="arabicPeriod"/>
            </a:pPr>
            <a:r>
              <a:rPr lang="en-US" sz="900" baseline="0" dirty="0" smtClean="0"/>
              <a:t>Collect “Outsider Behaviors” – when you felt you were excluded (not a part) of the group, how did you behave in the situation? Ex - I didn’t participate, I didn’t volunteer, I acted angry (not I felt angry – what does it look like to act angry) </a:t>
            </a:r>
          </a:p>
          <a:p>
            <a:pPr marL="228600" indent="-228600">
              <a:buAutoNum type="arabicPeriod"/>
            </a:pPr>
            <a:r>
              <a:rPr lang="en-US" sz="900" baseline="0" dirty="0" smtClean="0"/>
              <a:t>Collect “Insider Behaviors” – when you felt included, how did you behave?</a:t>
            </a:r>
          </a:p>
          <a:p>
            <a:pPr marL="0" indent="0">
              <a:buNone/>
            </a:pPr>
            <a:endParaRPr lang="en-US" sz="900" baseline="0" dirty="0" smtClean="0"/>
          </a:p>
          <a:p>
            <a:r>
              <a:rPr lang="en-US" sz="900" dirty="0" smtClean="0"/>
              <a:t>Why is this important?</a:t>
            </a:r>
          </a:p>
          <a:p>
            <a:r>
              <a:rPr lang="en-US" sz="900" dirty="0" smtClean="0"/>
              <a:t>Social identity is part of our self-concept,</a:t>
            </a:r>
            <a:r>
              <a:rPr lang="en-US" sz="900" baseline="0" dirty="0" smtClean="0"/>
              <a:t> derives from membership in groups that are important to us </a:t>
            </a:r>
            <a:r>
              <a:rPr lang="en-US" sz="900" dirty="0" smtClean="0"/>
              <a:t>(Tajfel &amp; Turner, 1986).</a:t>
            </a:r>
          </a:p>
          <a:p>
            <a:r>
              <a:rPr lang="en-US" sz="900" dirty="0" smtClean="0"/>
              <a:t>Research shows that people are motivated to have a positive social identity and that when they feel connected to a social group, their self-esteem is higher and they feel safe and accepted (Hogg &amp; Abrams, 1990; </a:t>
            </a:r>
            <a:r>
              <a:rPr lang="en-US" sz="900" baseline="0" dirty="0" smtClean="0"/>
              <a:t> </a:t>
            </a:r>
            <a:r>
              <a:rPr lang="en-US" sz="900" dirty="0" smtClean="0"/>
              <a:t>Mio, Barker, &amp; Tumambing, 2012).   And you don’t have to look/act/dress/sound like others in order</a:t>
            </a:r>
            <a:r>
              <a:rPr lang="en-US" sz="900" baseline="0" dirty="0" smtClean="0"/>
              <a:t> to feel included – if you’re part of a group that values differences, you can feel like insiders regardless of differences!</a:t>
            </a:r>
            <a:endParaRPr lang="en-US" sz="900" dirty="0" smtClean="0"/>
          </a:p>
          <a:p>
            <a:endParaRPr lang="en-US" sz="900" dirty="0" smtClean="0"/>
          </a:p>
          <a:p>
            <a:r>
              <a:rPr lang="en-US" sz="900" dirty="0" smtClean="0"/>
              <a:t>In contrast, when people feel excluded, rejected, or ignored by others, they experience hurt feelings and are likely to withdraw from the interaction (Williams, 2001). </a:t>
            </a:r>
          </a:p>
          <a:p>
            <a:endParaRPr lang="en-US"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a:t>
            </a:r>
            <a:r>
              <a:rPr lang="en-US" sz="900" dirty="0" smtClean="0"/>
              <a:t>t’s important to remember that we have all experienced being both an “insider” and being an “outsider.”</a:t>
            </a:r>
          </a:p>
          <a:p>
            <a:r>
              <a:rPr lang="en-US" sz="900" dirty="0" smtClean="0"/>
              <a:t>When people consider how another individual is affected by her or his social situation, they are more likely to feel empathy for this person and to value that person’s experience (Batson, Chang, Orr, &amp; Rowland, 2002). </a:t>
            </a:r>
            <a:endParaRPr lang="en-US" sz="900" dirty="0"/>
          </a:p>
        </p:txBody>
      </p:sp>
      <p:sp>
        <p:nvSpPr>
          <p:cNvPr id="4" name="Slide Number Placeholder 3"/>
          <p:cNvSpPr>
            <a:spLocks noGrp="1"/>
          </p:cNvSpPr>
          <p:nvPr>
            <p:ph type="sldNum" sz="quarter" idx="10"/>
          </p:nvPr>
        </p:nvSpPr>
        <p:spPr/>
        <p:txBody>
          <a:bodyPr/>
          <a:lstStyle/>
          <a:p>
            <a:fld id="{BF06379A-98B8-4573-852F-E89EB87EB31A}" type="slidenum">
              <a:rPr lang="en-US" smtClean="0"/>
              <a:t>6</a:t>
            </a:fld>
            <a:endParaRPr lang="en-US" dirty="0"/>
          </a:p>
        </p:txBody>
      </p:sp>
    </p:spTree>
    <p:extLst>
      <p:ext uri="{BB962C8B-B14F-4D97-AF65-F5344CB8AC3E}">
        <p14:creationId xmlns:p14="http://schemas.microsoft.com/office/powerpoint/2010/main" val="3529053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In-group: people</a:t>
            </a:r>
            <a:r>
              <a:rPr lang="en-US" baseline="0" dirty="0" smtClean="0"/>
              <a:t> with whom one shares a common identity.  </a:t>
            </a:r>
          </a:p>
          <a:p>
            <a:r>
              <a:rPr lang="en-US" baseline="0" dirty="0" smtClean="0"/>
              <a:t>The in-group bias is the tendency to favor one’s own group, to judge the behavior of in-group members favorably and out-group members unfavorably.  The in-group bias can hinder the efforts of outsiders to join a new group.  In-group members would perceive the new person as different and would not make him or her feel welcome.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Out-group: those perceived as different from one’s in-group, group can’t identify with and do not feel as if he or she belongs to.</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Out-group homogeneity effect is the tendency to see members of the out-group as very similar to one another.</a:t>
            </a:r>
          </a:p>
          <a:p>
            <a:endParaRPr lang="en-US" baseline="0" dirty="0" smtClean="0"/>
          </a:p>
        </p:txBody>
      </p:sp>
      <p:sp>
        <p:nvSpPr>
          <p:cNvPr id="4" name="Slide Number Placeholder 3"/>
          <p:cNvSpPr>
            <a:spLocks noGrp="1"/>
          </p:cNvSpPr>
          <p:nvPr>
            <p:ph type="sldNum" sz="quarter" idx="10"/>
          </p:nvPr>
        </p:nvSpPr>
        <p:spPr/>
        <p:txBody>
          <a:bodyPr/>
          <a:lstStyle/>
          <a:p>
            <a:fld id="{BF06379A-98B8-4573-852F-E89EB87EB31A}" type="slidenum">
              <a:rPr lang="en-US" smtClean="0"/>
              <a:t>7</a:t>
            </a:fld>
            <a:endParaRPr lang="en-US" dirty="0"/>
          </a:p>
        </p:txBody>
      </p:sp>
    </p:spTree>
    <p:extLst>
      <p:ext uri="{BB962C8B-B14F-4D97-AF65-F5344CB8AC3E}">
        <p14:creationId xmlns:p14="http://schemas.microsoft.com/office/powerpoint/2010/main" val="1575088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900" b="1" baseline="0" dirty="0" smtClean="0"/>
              <a:t>Ethnocentrism</a:t>
            </a:r>
            <a:r>
              <a:rPr lang="en-US" sz="900" baseline="0" dirty="0" smtClean="0"/>
              <a:t> – </a:t>
            </a:r>
            <a:r>
              <a:rPr lang="en-US" sz="900" dirty="0" smtClean="0"/>
              <a:t>Tendency to consider other cultures, customs, &amp; values as inferior to own.</a:t>
            </a:r>
          </a:p>
          <a:p>
            <a:r>
              <a:rPr lang="en-US" sz="900" baseline="0" dirty="0" smtClean="0"/>
              <a:t>Both ethnocentrism and groupthink can lead to inaccurate perceptions and conclusions.</a:t>
            </a:r>
          </a:p>
          <a:p>
            <a:endParaRPr lang="en-US" sz="90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900" b="1" baseline="0" dirty="0" smtClean="0"/>
              <a:t>Stereotypes</a:t>
            </a:r>
            <a:r>
              <a:rPr lang="en-US" sz="900" baseline="0" dirty="0" smtClean="0"/>
              <a:t> - a generalized (sometimes accurate but often overgeneralized) belief about a group of people.  </a:t>
            </a:r>
            <a:r>
              <a:rPr lang="en-US" sz="900" dirty="0" smtClean="0"/>
              <a:t>Mental image of members of group that exaggerates or oversimplifies their characteristics. (Women are kind, gentle, nurturing)</a:t>
            </a:r>
            <a:r>
              <a:rPr lang="en-US" sz="900" baseline="0" dirty="0" smtClean="0"/>
              <a:t>.  </a:t>
            </a:r>
            <a:r>
              <a:rPr lang="en-US" sz="900" b="1" baseline="0" dirty="0" smtClean="0"/>
              <a:t>Everyone can be stereotyped in some way or another; by gender, race, religion, national origin, job, hobby, friends, etc. </a:t>
            </a:r>
            <a:r>
              <a:rPr lang="en-US" sz="900" baseline="0" dirty="0" smtClean="0"/>
              <a:t>Can bias attention, because people look for info that will confirm a stereotype!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t>Prejudice</a:t>
            </a:r>
            <a:r>
              <a:rPr lang="en-US" sz="900" dirty="0" smtClean="0"/>
              <a:t> is a learned prejudgment (usually</a:t>
            </a:r>
            <a:r>
              <a:rPr lang="en-US" sz="900" baseline="0" dirty="0" smtClean="0"/>
              <a:t> negative &amp; unjustifiable) </a:t>
            </a:r>
            <a:r>
              <a:rPr lang="en-US" sz="900" dirty="0" smtClean="0"/>
              <a:t>directed toward</a:t>
            </a:r>
            <a:r>
              <a:rPr lang="en-US" sz="900" baseline="0" dirty="0" smtClean="0"/>
              <a:t> people solely because of their membership in a specific social group. </a:t>
            </a:r>
            <a:r>
              <a:rPr lang="en-US" sz="900" dirty="0" smtClean="0"/>
              <a:t>Often directed towards different cultural, ethnic, or gender groups.</a:t>
            </a:r>
            <a:r>
              <a:rPr lang="en-US" sz="900" baseline="0" dirty="0" smtClean="0"/>
              <a:t>  </a:t>
            </a:r>
            <a:r>
              <a:rPr lang="en-US" sz="900" dirty="0" smtClean="0"/>
              <a:t>Prejudice works at the conscious and [more</a:t>
            </a:r>
            <a:r>
              <a:rPr lang="en-US" sz="900" baseline="0" dirty="0" smtClean="0"/>
              <a:t> at] the unconscious level.  Therefore, prejudice is more like a knee-jerk response than a conscious decision.  Being suspicious of a fellow airline passenger after 9/11 because he is of middle-eastern descent.  Prejudice can be both positive and negative.  A positive example would reflect a positive attitude toward individuals or groups – for example, Harvard University graduates may be held in higher esteem compared to other college graduates.  However, most research focuses on the causes and consequences of negative forms of prejudice.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aseline="0" dirty="0" smtClean="0"/>
          </a:p>
          <a:p>
            <a:r>
              <a:rPr lang="en-US" sz="900" b="1" baseline="0" dirty="0" smtClean="0"/>
              <a:t>Discrimination</a:t>
            </a:r>
            <a:r>
              <a:rPr lang="en-US" sz="900" baseline="0" dirty="0" smtClean="0"/>
              <a:t> – differential treatment, usually negative, directed at members of a group.  Behaviors that affect members of targeted group.   Discrimination arises from a predisposition to act according to your prejudices!   </a:t>
            </a:r>
            <a:r>
              <a:rPr lang="en-US" sz="900" i="1" baseline="0" dirty="0" smtClean="0"/>
              <a:t>A company paying women less than men is an example of discrimination.  </a:t>
            </a:r>
            <a:endParaRPr lang="en-US" sz="900" baseline="0" dirty="0" smtClean="0"/>
          </a:p>
          <a:p>
            <a:endParaRPr lang="en-US" sz="900" baseline="0" dirty="0" smtClean="0"/>
          </a:p>
          <a:p>
            <a:r>
              <a:rPr lang="en-US" sz="900" baseline="0" dirty="0" smtClean="0"/>
              <a:t>Important to review the difference between prejudice &amp; discrimination:</a:t>
            </a:r>
          </a:p>
          <a:p>
            <a:r>
              <a:rPr lang="en-US" sz="900" baseline="0" dirty="0" smtClean="0"/>
              <a:t>Prejudice is cognitive in nature, discrimination is behavior motivated by prejudice.  </a:t>
            </a:r>
          </a:p>
          <a:p>
            <a:r>
              <a:rPr lang="en-US" sz="900" baseline="0" dirty="0" smtClean="0"/>
              <a:t>Prejudice refers to an attitude, discrimination refers to an action</a:t>
            </a:r>
          </a:p>
          <a:p>
            <a:pPr lvl="1"/>
            <a:endParaRPr lang="en-US" sz="9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aseline="0" dirty="0" smtClean="0"/>
          </a:p>
          <a:p>
            <a:endParaRPr lang="en-US" sz="900" dirty="0"/>
          </a:p>
        </p:txBody>
      </p:sp>
      <p:sp>
        <p:nvSpPr>
          <p:cNvPr id="4" name="Slide Number Placeholder 3"/>
          <p:cNvSpPr>
            <a:spLocks noGrp="1"/>
          </p:cNvSpPr>
          <p:nvPr>
            <p:ph type="sldNum" sz="quarter" idx="10"/>
          </p:nvPr>
        </p:nvSpPr>
        <p:spPr/>
        <p:txBody>
          <a:bodyPr/>
          <a:lstStyle/>
          <a:p>
            <a:fld id="{BF06379A-98B8-4573-852F-E89EB87EB31A}" type="slidenum">
              <a:rPr lang="en-US" smtClean="0"/>
              <a:t>8</a:t>
            </a:fld>
            <a:endParaRPr lang="en-US" dirty="0"/>
          </a:p>
        </p:txBody>
      </p:sp>
    </p:spTree>
    <p:extLst>
      <p:ext uri="{BB962C8B-B14F-4D97-AF65-F5344CB8AC3E}">
        <p14:creationId xmlns:p14="http://schemas.microsoft.com/office/powerpoint/2010/main" val="3496961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Quote Peters, 1987.  What’s your reaction?  Discuss examples of how they have seen individuals</a:t>
            </a:r>
            <a:r>
              <a:rPr lang="en-US" baseline="0" dirty="0" smtClean="0"/>
              <a:t> taught to dislike or hate other individuals and/or groups in our society.  Personal examples related to family, school, our society.</a:t>
            </a:r>
            <a:endParaRPr lang="en-US" dirty="0" smtClean="0"/>
          </a:p>
          <a:p>
            <a:endParaRPr lang="en-US" dirty="0" smtClean="0"/>
          </a:p>
          <a:p>
            <a:r>
              <a:rPr lang="en-US" dirty="0" smtClean="0"/>
              <a:t>You are going to view an (10 min)</a:t>
            </a:r>
            <a:r>
              <a:rPr lang="en-US" baseline="0" dirty="0" smtClean="0"/>
              <a:t> </a:t>
            </a:r>
            <a:r>
              <a:rPr lang="en-US" dirty="0" smtClean="0"/>
              <a:t>experiment done</a:t>
            </a:r>
            <a:r>
              <a:rPr lang="en-US" baseline="0" dirty="0" smtClean="0"/>
              <a:t> by a 3</a:t>
            </a:r>
            <a:r>
              <a:rPr lang="en-US" baseline="30000" dirty="0" smtClean="0"/>
              <a:t>rd</a:t>
            </a:r>
            <a:r>
              <a:rPr lang="en-US" baseline="0" dirty="0" smtClean="0"/>
              <a:t> grade teacher following the death of Martin Luther King, Jr in 1968.  Did anyone watch the blue eye/brown eye experiment in sociology?  Teaches us that a</a:t>
            </a:r>
            <a:r>
              <a:rPr lang="en-US" dirty="0" smtClean="0"/>
              <a:t> child’s attitudes and behaviors are influenced by individuals,</a:t>
            </a:r>
            <a:r>
              <a:rPr lang="en-US" baseline="0" dirty="0" smtClean="0"/>
              <a:t> peers, family, and community.</a:t>
            </a:r>
          </a:p>
          <a:p>
            <a:endParaRPr lang="en-US" baseline="0" dirty="0" smtClean="0"/>
          </a:p>
          <a:p>
            <a:r>
              <a:rPr lang="en-US" baseline="0" dirty="0" smtClean="0"/>
              <a:t>As you view, watch for body language, range of emotions displayed, changes in personality in class/playground.  </a:t>
            </a:r>
          </a:p>
          <a:p>
            <a:r>
              <a:rPr lang="en-US" baseline="0" dirty="0" smtClean="0"/>
              <a:t>Remember, this was filmed in 1968 in rural Midwest.  The language &amp; comments made by the students are appropriate to the time period (not acceptable today).   At end, shows students meeting in 1984 reunion – what is lasting impact?</a:t>
            </a:r>
          </a:p>
          <a:p>
            <a:endParaRPr lang="en-US" baseline="0" dirty="0" smtClean="0"/>
          </a:p>
          <a:p>
            <a:endParaRPr lang="en-US" baseline="0" dirty="0" smtClean="0"/>
          </a:p>
          <a:p>
            <a:r>
              <a:rPr lang="en-US" baseline="0" dirty="0" smtClean="0"/>
              <a:t>Watch – </a:t>
            </a:r>
          </a:p>
          <a:p>
            <a:r>
              <a:rPr lang="en-US" baseline="0" dirty="0" smtClean="0"/>
              <a:t>Point out our own student reaction to dress &amp; speech (accents, articulation, poor grammar) – interesting prejudices and stereotypes among us?</a:t>
            </a:r>
            <a:endParaRPr lang="en-US" dirty="0"/>
          </a:p>
        </p:txBody>
      </p:sp>
      <p:sp>
        <p:nvSpPr>
          <p:cNvPr id="4" name="Slide Number Placeholder 3"/>
          <p:cNvSpPr>
            <a:spLocks noGrp="1"/>
          </p:cNvSpPr>
          <p:nvPr>
            <p:ph type="sldNum" sz="quarter" idx="10"/>
          </p:nvPr>
        </p:nvSpPr>
        <p:spPr/>
        <p:txBody>
          <a:bodyPr/>
          <a:lstStyle/>
          <a:p>
            <a:fld id="{BF06379A-98B8-4573-852F-E89EB87EB31A}" type="slidenum">
              <a:rPr lang="en-US" smtClean="0"/>
              <a:t>9</a:t>
            </a:fld>
            <a:endParaRPr lang="en-US" dirty="0"/>
          </a:p>
        </p:txBody>
      </p:sp>
    </p:spTree>
    <p:extLst>
      <p:ext uri="{BB962C8B-B14F-4D97-AF65-F5344CB8AC3E}">
        <p14:creationId xmlns:p14="http://schemas.microsoft.com/office/powerpoint/2010/main" val="1637154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900" dirty="0" smtClean="0"/>
              <a:t>Why does prejudice arise?  Why do you think those kids had the ideas they did?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9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900" dirty="0" smtClean="0"/>
              <a:t>Social Inequalities - Prejudice develops when people have money, power, and prestige, and others who</a:t>
            </a:r>
            <a:r>
              <a:rPr lang="en-US" sz="900" baseline="0" dirty="0" smtClean="0"/>
              <a:t> lack social statues</a:t>
            </a:r>
            <a:r>
              <a:rPr lang="en-US" sz="900" dirty="0" smtClean="0"/>
              <a:t>.  Social inequality increases prejudice.</a:t>
            </a:r>
          </a:p>
          <a:p>
            <a:r>
              <a:rPr lang="en-US" sz="900" dirty="0" smtClean="0"/>
              <a:t>Social Divisions – based upon in-groups</a:t>
            </a:r>
            <a:r>
              <a:rPr lang="en-US" sz="900" baseline="0" dirty="0" smtClean="0"/>
              <a:t> &amp; out-groups promote negative stereotypes and prejudice. </a:t>
            </a:r>
            <a:r>
              <a:rPr lang="en-US" sz="900" b="0" i="0" u="none" baseline="0" dirty="0" smtClean="0"/>
              <a:t>  In-group bias/favoritism (think your school better than others, your poly party superior to other) or out-group homogeneity  (don’t see differences between out-group members, English major sees all accounting majors as  quiet, logical, detail-oriented)</a:t>
            </a:r>
          </a:p>
          <a:p>
            <a:endParaRPr lang="en-US" sz="900" baseline="0" dirty="0" smtClean="0"/>
          </a:p>
          <a:p>
            <a:r>
              <a:rPr lang="en-US" sz="900" baseline="0" dirty="0" smtClean="0"/>
              <a:t>Emotional Roots – Prejudice provides an outlet for anger &amp; frustration (emotion) by providing someone to blame, an innocent target known as a scapegoat.    EX: </a:t>
            </a:r>
            <a:r>
              <a:rPr lang="en-US" sz="900" i="1" baseline="0" dirty="0" smtClean="0"/>
              <a:t>Jews served as scapegoat for Germany’s defeat in WWI, African-Americans served as for South’s defeat in Civil War, After 9/11, many people lashed out against innocent Arab-Americans, or Muslims.</a:t>
            </a:r>
          </a:p>
          <a:p>
            <a:endParaRPr lang="en-US" sz="900" i="1" baseline="0" dirty="0" smtClean="0"/>
          </a:p>
          <a:p>
            <a:r>
              <a:rPr lang="en-US" sz="900" i="0" baseline="0" dirty="0" smtClean="0"/>
              <a:t>Cognitive Roots – One way we simplify our world is to categorize.  We categorize people into groups by stereotyping them, we show our prejudice by the way we think about ourselves, others and the world.  </a:t>
            </a:r>
            <a:r>
              <a:rPr lang="en-US" sz="900" i="1" baseline="0" dirty="0" smtClean="0"/>
              <a:t>EX: In vivid cases, such as the 9/11 attacks, terrorists can feed stereotypes or prejudices.  Most terrorists are non-Muslims?</a:t>
            </a:r>
          </a:p>
          <a:p>
            <a:endParaRPr lang="en-US" sz="900" i="1" baseline="0" dirty="0" smtClean="0"/>
          </a:p>
          <a:p>
            <a:r>
              <a:rPr lang="en-US" sz="900" i="0" baseline="0" dirty="0" smtClean="0"/>
              <a:t>The tendency of people to believe the world is just, and people get what they deserve and deserve what they get (just-world phenomenon).</a:t>
            </a:r>
          </a:p>
          <a:p>
            <a:endParaRPr lang="en-US" sz="900" i="1" dirty="0" smtClean="0"/>
          </a:p>
          <a:p>
            <a:r>
              <a:rPr lang="en-US" sz="900" i="0" dirty="0" smtClean="0"/>
              <a:t>Behavioral</a:t>
            </a:r>
          </a:p>
          <a:p>
            <a:r>
              <a:rPr lang="en-US" sz="900" i="0" dirty="0" smtClean="0"/>
              <a:t>Classical</a:t>
            </a:r>
            <a:r>
              <a:rPr lang="en-US" sz="900" i="0" baseline="0" dirty="0" smtClean="0"/>
              <a:t> – </a:t>
            </a:r>
            <a:r>
              <a:rPr lang="en-US" sz="900" i="1" baseline="0" dirty="0" smtClean="0"/>
              <a:t>When African Americans are paired with violence on TV news, individuals may begin to view African Americans as violent</a:t>
            </a:r>
          </a:p>
          <a:p>
            <a:r>
              <a:rPr lang="en-US" sz="900" i="0" baseline="0" dirty="0" smtClean="0"/>
              <a:t>Operant – </a:t>
            </a:r>
            <a:r>
              <a:rPr lang="en-US" sz="900" i="1" baseline="0" dirty="0" smtClean="0"/>
              <a:t>If a peer group rewards a person who is acting prejudiced toward a member of a group, the person may strengthen prejudiced behavior  </a:t>
            </a:r>
          </a:p>
          <a:p>
            <a:r>
              <a:rPr lang="en-US" sz="900" i="0" baseline="0" dirty="0" smtClean="0"/>
              <a:t>Observational – </a:t>
            </a:r>
            <a:r>
              <a:rPr lang="en-US" sz="900" i="1" baseline="0" dirty="0" smtClean="0"/>
              <a:t>A child learning prejudices from parents (not because he/she necessarily agrees  but because of the p parental influence)</a:t>
            </a:r>
          </a:p>
          <a:p>
            <a:r>
              <a:rPr lang="en-US" sz="900" dirty="0" smtClean="0">
                <a:hlinkClick r:id="rId3"/>
              </a:rPr>
              <a:t>https://www.youtube.com/watch?v=onKVeZaDzWg</a:t>
            </a:r>
            <a:endParaRPr lang="en-US" sz="900" dirty="0" smtClean="0"/>
          </a:p>
          <a:p>
            <a:endParaRPr lang="en-US" sz="900" i="0" dirty="0"/>
          </a:p>
        </p:txBody>
      </p:sp>
      <p:sp>
        <p:nvSpPr>
          <p:cNvPr id="4" name="Slide Number Placeholder 3"/>
          <p:cNvSpPr>
            <a:spLocks noGrp="1"/>
          </p:cNvSpPr>
          <p:nvPr>
            <p:ph type="sldNum" sz="quarter" idx="10"/>
          </p:nvPr>
        </p:nvSpPr>
        <p:spPr/>
        <p:txBody>
          <a:bodyPr/>
          <a:lstStyle/>
          <a:p>
            <a:fld id="{BF06379A-98B8-4573-852F-E89EB87EB31A}" type="slidenum">
              <a:rPr lang="en-US" smtClean="0"/>
              <a:t>10</a:t>
            </a:fld>
            <a:endParaRPr lang="en-US" dirty="0"/>
          </a:p>
        </p:txBody>
      </p:sp>
    </p:spTree>
    <p:extLst>
      <p:ext uri="{BB962C8B-B14F-4D97-AF65-F5344CB8AC3E}">
        <p14:creationId xmlns:p14="http://schemas.microsoft.com/office/powerpoint/2010/main" val="423122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smtClean="0"/>
              <a:t>Idea that bringing members of different</a:t>
            </a:r>
            <a:r>
              <a:rPr lang="en-US" sz="900" baseline="0" dirty="0" smtClean="0"/>
              <a:t> groups together and letting them get acquainted to discover commonalities will decrease stereotypes.  </a:t>
            </a:r>
          </a:p>
          <a:p>
            <a:r>
              <a:rPr lang="en-US" sz="900" baseline="0" dirty="0" smtClean="0"/>
              <a:t>Necessary Conditions:</a:t>
            </a:r>
          </a:p>
          <a:p>
            <a:pPr marL="228600" indent="-228600">
              <a:buAutoNum type="arabicPeriod"/>
            </a:pPr>
            <a:r>
              <a:rPr lang="en-US" sz="900" baseline="0" dirty="0" smtClean="0"/>
              <a:t>Groups are of roughly equal social and economic status</a:t>
            </a:r>
          </a:p>
          <a:p>
            <a:pPr marL="228600" indent="-228600">
              <a:buAutoNum type="arabicPeriod"/>
            </a:pPr>
            <a:r>
              <a:rPr lang="en-US" sz="900" baseline="0" dirty="0" smtClean="0"/>
              <a:t>Cooperation and interdependence exist</a:t>
            </a:r>
          </a:p>
          <a:p>
            <a:pPr marL="228600" indent="-228600">
              <a:buAutoNum type="arabicPeriod"/>
            </a:pPr>
            <a:r>
              <a:rPr lang="en-US" sz="900" baseline="0" dirty="0" smtClean="0"/>
              <a:t>The contact occurs on a one-to-one basis and there is opportunity for the groups to work and socialize together.</a:t>
            </a:r>
          </a:p>
          <a:p>
            <a:pPr marL="228600" indent="-228600">
              <a:buAutoNum type="arabicPeriod"/>
            </a:pPr>
            <a:endParaRPr lang="en-US" sz="900" baseline="0" dirty="0" smtClean="0"/>
          </a:p>
          <a:p>
            <a:pPr marL="0" indent="0">
              <a:buNone/>
            </a:pPr>
            <a:r>
              <a:rPr lang="en-US" sz="900" dirty="0" smtClean="0"/>
              <a:t>We can also reduce prejudice by judging people as individuals rather than as members of groups.  We should use the colorblind approach to reduce racial prejudice – use person’s name rather than their group identity when describing the person.  </a:t>
            </a:r>
          </a:p>
          <a:p>
            <a:pPr marL="0" indent="0">
              <a:buNone/>
            </a:pPr>
            <a:endParaRPr lang="en-US" sz="900" dirty="0" smtClean="0"/>
          </a:p>
          <a:p>
            <a:pPr marL="0" indent="0">
              <a:buNone/>
            </a:pPr>
            <a:r>
              <a:rPr lang="en-US" sz="900" dirty="0" smtClean="0"/>
              <a:t>It is illegal for employers or other authorities to make</a:t>
            </a:r>
            <a:r>
              <a:rPr lang="en-US" sz="900" baseline="0" dirty="0" smtClean="0"/>
              <a:t> decisions based on an individual’s race, sex, age and so on.  But they still exist –still working to reduce discrimination in employment (women’s pay &amp; child leave),  Still trying to break down color barriers (Augusta National)</a:t>
            </a:r>
            <a:endParaRPr lang="en-US" sz="900" dirty="0" smtClean="0"/>
          </a:p>
          <a:p>
            <a:endParaRPr lang="en-US" sz="900" dirty="0" smtClean="0"/>
          </a:p>
          <a:p>
            <a:r>
              <a:rPr lang="en-US" sz="900" dirty="0" smtClean="0"/>
              <a:t>Crayons link to Crayola</a:t>
            </a:r>
            <a:r>
              <a:rPr lang="en-US" sz="900" baseline="0" dirty="0" smtClean="0"/>
              <a:t> monologues</a:t>
            </a:r>
          </a:p>
          <a:p>
            <a:r>
              <a:rPr lang="en-US" sz="900" dirty="0" smtClean="0"/>
              <a:t>http://youtu.be/dE2Iy0jCZwM</a:t>
            </a:r>
          </a:p>
          <a:p>
            <a:endParaRPr lang="en-US" sz="900" dirty="0" smtClean="0"/>
          </a:p>
          <a:p>
            <a:endParaRPr lang="en-US" sz="900" dirty="0"/>
          </a:p>
        </p:txBody>
      </p:sp>
      <p:sp>
        <p:nvSpPr>
          <p:cNvPr id="4" name="Slide Number Placeholder 3"/>
          <p:cNvSpPr>
            <a:spLocks noGrp="1"/>
          </p:cNvSpPr>
          <p:nvPr>
            <p:ph type="sldNum" sz="quarter" idx="10"/>
          </p:nvPr>
        </p:nvSpPr>
        <p:spPr/>
        <p:txBody>
          <a:bodyPr/>
          <a:lstStyle/>
          <a:p>
            <a:fld id="{BF06379A-98B8-4573-852F-E89EB87EB31A}" type="slidenum">
              <a:rPr lang="en-US" smtClean="0"/>
              <a:t>11</a:t>
            </a:fld>
            <a:endParaRPr lang="en-US" dirty="0"/>
          </a:p>
        </p:txBody>
      </p:sp>
    </p:spTree>
    <p:extLst>
      <p:ext uri="{BB962C8B-B14F-4D97-AF65-F5344CB8AC3E}">
        <p14:creationId xmlns:p14="http://schemas.microsoft.com/office/powerpoint/2010/main" val="2804707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Conflict is perceived as an incompatibility of actions, goals, or ideas.  An interpersonal conflict occurs if</a:t>
            </a:r>
            <a:r>
              <a:rPr lang="en-US" sz="1000" baseline="0" dirty="0" smtClean="0"/>
              <a:t> a person believes that another stands in the way of something of value.  Intrapersonal is conflict within ourselves.</a:t>
            </a:r>
            <a:endParaRPr lang="en-US" sz="1000" dirty="0" smtClean="0"/>
          </a:p>
          <a:p>
            <a:endParaRPr lang="en-US" sz="1000" dirty="0" smtClean="0"/>
          </a:p>
          <a:p>
            <a:r>
              <a:rPr lang="en-US" sz="1000" dirty="0" smtClean="0"/>
              <a:t>	Enemy Perceptions – people in conflict form diabolical images of one another</a:t>
            </a:r>
          </a:p>
          <a:p>
            <a:endParaRPr lang="en-US" sz="1000" dirty="0" smtClean="0"/>
          </a:p>
          <a:p>
            <a:r>
              <a:rPr lang="en-US" sz="1000" dirty="0" smtClean="0"/>
              <a:t>Causes:</a:t>
            </a:r>
          </a:p>
          <a:p>
            <a:r>
              <a:rPr lang="en-US" sz="1000" dirty="0" smtClean="0"/>
              <a:t>1. Competition involves</a:t>
            </a:r>
            <a:r>
              <a:rPr lang="en-US" sz="1000" baseline="0" dirty="0" smtClean="0"/>
              <a:t> working toward a goal while denying access to that goal to others.  Can occur between individuals or groups.  </a:t>
            </a:r>
            <a:r>
              <a:rPr lang="en-US" sz="1000" i="1" baseline="0" dirty="0" smtClean="0"/>
              <a:t>EX: parents trying to buy the latest PlayStation for their children during the holidays compete for limited numbers and a fight breaks out at Best Buy.</a:t>
            </a:r>
          </a:p>
          <a:p>
            <a:endParaRPr lang="en-US" sz="1000" i="1" baseline="0" dirty="0" smtClean="0"/>
          </a:p>
          <a:p>
            <a:r>
              <a:rPr lang="en-US" sz="1000" i="0" baseline="0" dirty="0" smtClean="0"/>
              <a:t>2. Revenge – people reciprocate negative actions</a:t>
            </a:r>
          </a:p>
          <a:p>
            <a:r>
              <a:rPr lang="en-US" sz="1000" i="1" baseline="0" dirty="0" smtClean="0"/>
              <a:t>EX: If Sally makes fun of Susie, Susie may plot a way to embarrass Sally.</a:t>
            </a:r>
          </a:p>
          <a:p>
            <a:endParaRPr lang="en-US" sz="1000" i="1" baseline="0" dirty="0" smtClean="0"/>
          </a:p>
          <a:p>
            <a:r>
              <a:rPr lang="en-US" sz="1000" i="0" baseline="0" dirty="0" smtClean="0"/>
              <a:t>3. Attribution error – if we attribute selfish or unfriendly motives to others, or have the tendency to use personal, dispositional attributions rather than situational explanations </a:t>
            </a:r>
            <a:r>
              <a:rPr lang="en-US" sz="1000" i="1" baseline="0" dirty="0" smtClean="0"/>
              <a:t>EX: a person bumps into you by accident and you assume they were being rude.</a:t>
            </a:r>
          </a:p>
          <a:p>
            <a:endParaRPr lang="en-US" sz="1000" i="1" baseline="0" dirty="0" smtClean="0"/>
          </a:p>
          <a:p>
            <a:r>
              <a:rPr lang="en-US" sz="1000" i="0" baseline="0" dirty="0" smtClean="0"/>
              <a:t>4 &amp; 5. Misperception or faulty communication – </a:t>
            </a:r>
            <a:r>
              <a:rPr lang="en-US" sz="1000" i="1" baseline="0" dirty="0" smtClean="0"/>
              <a:t>When a person takes an innocent comment as a criticism.</a:t>
            </a:r>
          </a:p>
          <a:p>
            <a:endParaRPr lang="en-US" sz="1000" i="1" baseline="0" dirty="0" smtClean="0"/>
          </a:p>
          <a:p>
            <a:r>
              <a:rPr lang="en-US" sz="1000" i="0" baseline="0" dirty="0" smtClean="0"/>
              <a:t>Managing Conflict:</a:t>
            </a:r>
          </a:p>
          <a:p>
            <a:pPr marL="228600" indent="-228600">
              <a:buAutoNum type="arabicPeriod"/>
            </a:pPr>
            <a:r>
              <a:rPr lang="en-US" sz="1000" i="0" baseline="0" dirty="0" smtClean="0"/>
              <a:t>Bargaining is the term used when each side offers and counteroffers until a mutually agreeable solution is found. Ex: Negotiating to buy a house or negotiating worker contract disputes.</a:t>
            </a:r>
          </a:p>
          <a:p>
            <a:pPr marL="228600" indent="-228600">
              <a:buAutoNum type="arabicPeriod"/>
            </a:pPr>
            <a:endParaRPr lang="en-US" sz="1000" i="0" baseline="0" dirty="0" smtClean="0"/>
          </a:p>
          <a:p>
            <a:pPr marL="228600" indent="-228600">
              <a:buAutoNum type="arabicPeriod"/>
            </a:pPr>
            <a:r>
              <a:rPr lang="en-US" sz="1000" i="0" baseline="0" dirty="0" smtClean="0"/>
              <a:t>Third-party interventions – take place when an outside, objective source helps find a workable solution.  </a:t>
            </a:r>
            <a:r>
              <a:rPr lang="en-US" sz="1000" i="1" baseline="0" dirty="0" smtClean="0"/>
              <a:t>EX: When a mediator works with a divorcing couple or a peer helper works with classmates.</a:t>
            </a:r>
          </a:p>
          <a:p>
            <a:pPr marL="228600" indent="-228600">
              <a:buAutoNum type="arabicPeriod"/>
            </a:pPr>
            <a:endParaRPr lang="en-US" sz="1000" i="1" baseline="0" dirty="0" smtClean="0"/>
          </a:p>
          <a:p>
            <a:pPr marL="228600" indent="-228600">
              <a:buAutoNum type="arabicPeriod"/>
            </a:pPr>
            <a:r>
              <a:rPr lang="en-US" sz="1000" i="0" baseline="0" dirty="0" smtClean="0"/>
              <a:t>Superordinate Goals – shared goals that can only be achieved through cooperation.  </a:t>
            </a:r>
            <a:r>
              <a:rPr lang="en-US" sz="1000" i="1" baseline="0" dirty="0" smtClean="0"/>
              <a:t>EX: </a:t>
            </a:r>
            <a:r>
              <a:rPr lang="en-US" sz="1000" i="1" baseline="0" dirty="0" err="1" smtClean="0"/>
              <a:t>Sherif</a:t>
            </a:r>
            <a:r>
              <a:rPr lang="en-US" sz="1000" i="1" baseline="0" dirty="0" smtClean="0"/>
              <a:t> Robber’s Cave study found that when boys at a camp were given superordinate goals to accomplish, competition and biases decreased.  The 22 boys had originally been assigned to different groups, initially causing competition between them.  When both groups had to work together, biases decreased.  Or, national security overrode partisan politics in the weeks after 9/11.</a:t>
            </a:r>
          </a:p>
          <a:p>
            <a:pPr marL="228600" indent="-228600">
              <a:buAutoNum type="arabicPeriod"/>
            </a:pPr>
            <a:endParaRPr lang="en-US" sz="1000" i="0" baseline="0" dirty="0" smtClean="0"/>
          </a:p>
          <a:p>
            <a:pPr marL="228600" indent="-228600">
              <a:buAutoNum type="arabicPeriod"/>
            </a:pPr>
            <a:r>
              <a:rPr lang="en-US" sz="1000" i="0" baseline="0" dirty="0" smtClean="0"/>
              <a:t>Communication &amp; trust underlie these methods of reducing conflict.</a:t>
            </a:r>
          </a:p>
          <a:p>
            <a:endParaRPr lang="en-US" sz="1000" dirty="0" smtClean="0"/>
          </a:p>
          <a:p>
            <a:endParaRPr lang="en-US" sz="1000" dirty="0"/>
          </a:p>
        </p:txBody>
      </p:sp>
      <p:sp>
        <p:nvSpPr>
          <p:cNvPr id="4" name="Slide Number Placeholder 3"/>
          <p:cNvSpPr>
            <a:spLocks noGrp="1"/>
          </p:cNvSpPr>
          <p:nvPr>
            <p:ph type="sldNum" sz="quarter" idx="10"/>
          </p:nvPr>
        </p:nvSpPr>
        <p:spPr/>
        <p:txBody>
          <a:bodyPr/>
          <a:lstStyle/>
          <a:p>
            <a:fld id="{BF06379A-98B8-4573-852F-E89EB87EB31A}" type="slidenum">
              <a:rPr lang="en-US" smtClean="0"/>
              <a:t>12</a:t>
            </a:fld>
            <a:endParaRPr lang="en-US" dirty="0"/>
          </a:p>
        </p:txBody>
      </p:sp>
    </p:spTree>
    <p:extLst>
      <p:ext uri="{BB962C8B-B14F-4D97-AF65-F5344CB8AC3E}">
        <p14:creationId xmlns:p14="http://schemas.microsoft.com/office/powerpoint/2010/main" val="2261008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3228014-02B2-47BB-8839-C4EDB2EBA4BC}"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EC893A-0C03-441C-8DD8-1305310F34F9}" type="slidenum">
              <a:rPr lang="en-US" smtClean="0"/>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28014-02B2-47BB-8839-C4EDB2EBA4BC}"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28014-02B2-47BB-8839-C4EDB2EBA4BC}"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28014-02B2-47BB-8839-C4EDB2EBA4BC}" type="datetimeFigureOut">
              <a:rPr lang="en-US" smtClean="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E3228014-02B2-47BB-8839-C4EDB2EBA4BC}" type="datetimeFigureOut">
              <a:rPr lang="en-US" smtClean="0"/>
              <a:t>4/3/2019</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C1EC893A-0C03-441C-8DD8-1305310F34F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228014-02B2-47BB-8839-C4EDB2EBA4BC}" type="datetimeFigureOut">
              <a:rPr lang="en-US" smtClean="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228014-02B2-47BB-8839-C4EDB2EBA4BC}" type="datetimeFigureOut">
              <a:rPr lang="en-US" smtClean="0"/>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228014-02B2-47BB-8839-C4EDB2EBA4BC}" type="datetimeFigureOut">
              <a:rPr lang="en-US" smtClean="0"/>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28014-02B2-47BB-8839-C4EDB2EBA4BC}" type="datetimeFigureOut">
              <a:rPr lang="en-US" smtClean="0"/>
              <a:t>4/3/2019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EC893A-0C03-441C-8DD8-1305310F34F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228014-02B2-47BB-8839-C4EDB2EBA4BC}" type="datetimeFigureOut">
              <a:rPr lang="en-US" smtClean="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EC893A-0C03-441C-8DD8-1305310F34F9}" type="slidenum">
              <a:rPr lang="en-US" smtClean="0"/>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E3228014-02B2-47BB-8839-C4EDB2EBA4BC}" type="datetimeFigureOut">
              <a:rPr lang="en-US" smtClean="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EC893A-0C03-441C-8DD8-1305310F34F9}" type="slidenum">
              <a:rPr lang="en-US" smtClean="0"/>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3228014-02B2-47BB-8839-C4EDB2EBA4BC}" type="datetimeFigureOut">
              <a:rPr lang="en-US" smtClean="0"/>
              <a:t>4/3/2019</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1EC893A-0C03-441C-8DD8-1305310F34F9}"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youtu.be/dE2Iy0jCZwM"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youtu.be/6QGNxRGgBw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katiecouric.com/videos/video-games-violent-crimes/"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www.pbs.org/wnet/need-to-know/culture/video-games-and-violence/16355/"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erendip.brynmawr.edu/bb/pd.html"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3" Type="http://schemas.openxmlformats.org/officeDocument/2006/relationships/hyperlink" Target="http://youtu.be/R9oP9ea2w-c"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buzzfeed.com/omarvillegas/heres-what-15-celebs-would-look-like-if-their-faces-were-sym?bffb"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I11IAwb49C8"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youtu.be/C3mOcgcVRc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a:t>
            </a:r>
            <a:endParaRPr lang="en-US" dirty="0"/>
          </a:p>
        </p:txBody>
      </p:sp>
      <p:sp>
        <p:nvSpPr>
          <p:cNvPr id="3" name="Content Placeholder 2"/>
          <p:cNvSpPr>
            <a:spLocks noGrp="1"/>
          </p:cNvSpPr>
          <p:nvPr>
            <p:ph idx="1"/>
          </p:nvPr>
        </p:nvSpPr>
        <p:spPr/>
        <p:txBody>
          <a:bodyPr/>
          <a:lstStyle/>
          <a:p>
            <a:endParaRPr lang="en-US" sz="3600" dirty="0"/>
          </a:p>
          <a:p>
            <a:r>
              <a:rPr lang="en-US" sz="3600" i="1" dirty="0" smtClean="0"/>
              <a:t>Last column of Trifold (</a:t>
            </a:r>
            <a:r>
              <a:rPr lang="en-US" sz="3600" i="1" dirty="0" err="1" smtClean="0"/>
              <a:t>Milgrams</a:t>
            </a:r>
            <a:r>
              <a:rPr lang="en-US" sz="3600" i="1" dirty="0" smtClean="0"/>
              <a:t>): then </a:t>
            </a:r>
            <a:r>
              <a:rPr lang="en-US" sz="3600" i="1" dirty="0"/>
              <a:t>t</a:t>
            </a:r>
            <a:r>
              <a:rPr lang="en-US" sz="3600" i="1" dirty="0" smtClean="0"/>
              <a:t>urn </a:t>
            </a:r>
            <a:r>
              <a:rPr lang="en-US" sz="3600" i="1" dirty="0"/>
              <a:t>in to the inbox—trifold of studies </a:t>
            </a:r>
          </a:p>
          <a:p>
            <a:endParaRPr lang="en-US" sz="3600" dirty="0"/>
          </a:p>
          <a:p>
            <a:r>
              <a:rPr lang="en-US" sz="3600" dirty="0" smtClean="0"/>
              <a:t>Reading guide due first day back from break </a:t>
            </a:r>
          </a:p>
          <a:p>
            <a:endParaRPr lang="en-US" dirty="0"/>
          </a:p>
        </p:txBody>
      </p:sp>
    </p:spTree>
    <p:extLst>
      <p:ext uri="{BB962C8B-B14F-4D97-AF65-F5344CB8AC3E}">
        <p14:creationId xmlns:p14="http://schemas.microsoft.com/office/powerpoint/2010/main" val="1365133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Roots of Prejudice</a:t>
            </a:r>
            <a:endParaRPr lang="en-US" dirty="0"/>
          </a:p>
        </p:txBody>
      </p:sp>
      <p:sp>
        <p:nvSpPr>
          <p:cNvPr id="5" name="Text Placeholder 4"/>
          <p:cNvSpPr>
            <a:spLocks noGrp="1"/>
          </p:cNvSpPr>
          <p:nvPr>
            <p:ph type="body" idx="1"/>
          </p:nvPr>
        </p:nvSpPr>
        <p:spPr/>
        <p:txBody>
          <a:bodyPr/>
          <a:lstStyle/>
          <a:p>
            <a:r>
              <a:rPr lang="en-US" dirty="0" smtClean="0"/>
              <a:t>Social</a:t>
            </a:r>
            <a:endParaRPr lang="en-US" dirty="0"/>
          </a:p>
        </p:txBody>
      </p:sp>
      <p:sp>
        <p:nvSpPr>
          <p:cNvPr id="4" name="Content Placeholder 3"/>
          <p:cNvSpPr>
            <a:spLocks noGrp="1"/>
          </p:cNvSpPr>
          <p:nvPr>
            <p:ph sz="half" idx="2"/>
          </p:nvPr>
        </p:nvSpPr>
        <p:spPr/>
        <p:txBody>
          <a:bodyPr/>
          <a:lstStyle/>
          <a:p>
            <a:pPr marL="0" indent="0">
              <a:buNone/>
            </a:pPr>
            <a:endParaRPr lang="en-US" dirty="0"/>
          </a:p>
          <a:p>
            <a:r>
              <a:rPr lang="en-US" dirty="0" smtClean="0"/>
              <a:t>Social Inequalities</a:t>
            </a:r>
          </a:p>
          <a:p>
            <a:r>
              <a:rPr lang="en-US" dirty="0" smtClean="0"/>
              <a:t>Social Divisions</a:t>
            </a:r>
          </a:p>
          <a:p>
            <a:endParaRPr lang="en-US" dirty="0"/>
          </a:p>
          <a:p>
            <a:endParaRPr lang="en-US" dirty="0" smtClean="0"/>
          </a:p>
          <a:p>
            <a:endParaRPr lang="en-US" dirty="0"/>
          </a:p>
          <a:p>
            <a:r>
              <a:rPr lang="en-US" dirty="0" smtClean="0"/>
              <a:t>Emotional Scapegoating</a:t>
            </a:r>
          </a:p>
        </p:txBody>
      </p:sp>
      <p:sp>
        <p:nvSpPr>
          <p:cNvPr id="6" name="Text Placeholder 5"/>
          <p:cNvSpPr>
            <a:spLocks noGrp="1"/>
          </p:cNvSpPr>
          <p:nvPr>
            <p:ph type="body" sz="quarter" idx="3"/>
          </p:nvPr>
        </p:nvSpPr>
        <p:spPr/>
        <p:txBody>
          <a:bodyPr/>
          <a:lstStyle/>
          <a:p>
            <a:r>
              <a:rPr lang="en-US" dirty="0" smtClean="0"/>
              <a:t>Cognitive</a:t>
            </a:r>
            <a:endParaRPr lang="en-US" dirty="0"/>
          </a:p>
        </p:txBody>
      </p:sp>
      <p:sp>
        <p:nvSpPr>
          <p:cNvPr id="7" name="Content Placeholder 6"/>
          <p:cNvSpPr>
            <a:spLocks noGrp="1"/>
          </p:cNvSpPr>
          <p:nvPr>
            <p:ph sz="quarter" idx="4"/>
          </p:nvPr>
        </p:nvSpPr>
        <p:spPr/>
        <p:txBody>
          <a:bodyPr/>
          <a:lstStyle/>
          <a:p>
            <a:endParaRPr lang="en-US" dirty="0" smtClean="0"/>
          </a:p>
          <a:p>
            <a:r>
              <a:rPr lang="en-US" dirty="0" smtClean="0"/>
              <a:t>Categorization</a:t>
            </a:r>
          </a:p>
          <a:p>
            <a:r>
              <a:rPr lang="en-US" dirty="0" smtClean="0"/>
              <a:t>Just-World Bias</a:t>
            </a:r>
          </a:p>
          <a:p>
            <a:endParaRPr lang="en-US" dirty="0"/>
          </a:p>
          <a:p>
            <a:endParaRPr lang="en-US" dirty="0" smtClean="0"/>
          </a:p>
          <a:p>
            <a:endParaRPr lang="en-US" dirty="0"/>
          </a:p>
          <a:p>
            <a:r>
              <a:rPr lang="en-US" dirty="0" smtClean="0"/>
              <a:t>Classical, Operant, Observational</a:t>
            </a:r>
            <a:endParaRPr lang="en-US" dirty="0"/>
          </a:p>
          <a:p>
            <a:endParaRPr lang="en-US" dirty="0"/>
          </a:p>
        </p:txBody>
      </p:sp>
      <p:sp>
        <p:nvSpPr>
          <p:cNvPr id="8" name="Text Placeholder 4"/>
          <p:cNvSpPr txBox="1">
            <a:spLocks/>
          </p:cNvSpPr>
          <p:nvPr/>
        </p:nvSpPr>
        <p:spPr>
          <a:xfrm>
            <a:off x="531812" y="3932238"/>
            <a:ext cx="4040188" cy="639762"/>
          </a:xfrm>
          <a:prstGeom prst="rect">
            <a:avLst/>
          </a:prstGeom>
        </p:spPr>
        <p:txBody>
          <a:bodyPr vert="horz" lIns="91440" tIns="45720" rIns="91440" bIns="45720" rtlCol="0" anchor="b">
            <a:normAutofit/>
          </a:bodyPr>
          <a:lstStyle>
            <a:lvl1pPr marL="0" indent="0" algn="ctr" defTabSz="914400" rtl="0" eaLnBrk="1" latinLnBrk="0" hangingPunct="1">
              <a:spcBef>
                <a:spcPct val="20000"/>
              </a:spcBef>
              <a:buClr>
                <a:schemeClr val="accent1">
                  <a:lumMod val="60000"/>
                  <a:lumOff val="40000"/>
                </a:schemeClr>
              </a:buClr>
              <a:buFont typeface="Arial" pitchFamily="34" charset="0"/>
              <a:buNone/>
              <a:defRPr sz="2400" b="1" kern="1200">
                <a:solidFill>
                  <a:schemeClr val="tx2"/>
                </a:solidFill>
                <a:latin typeface="+mn-lt"/>
                <a:ea typeface="+mn-ea"/>
                <a:cs typeface="+mn-cs"/>
              </a:defRPr>
            </a:lvl1pPr>
            <a:lvl2pPr marL="457200" indent="0" algn="l" defTabSz="914400" rtl="0" eaLnBrk="1" latinLnBrk="0" hangingPunct="1">
              <a:spcBef>
                <a:spcPct val="20000"/>
              </a:spcBef>
              <a:buClr>
                <a:schemeClr val="accent1">
                  <a:lumMod val="60000"/>
                  <a:lumOff val="40000"/>
                </a:schemeClr>
              </a:buClr>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Clr>
                <a:schemeClr val="accent2"/>
              </a:buClr>
              <a:buFont typeface="Arial" pitchFamily="34" charset="0"/>
              <a:buNone/>
              <a:defRPr sz="1800" b="1" kern="1200">
                <a:solidFill>
                  <a:schemeClr val="tx2"/>
                </a:solidFill>
                <a:latin typeface="+mn-lt"/>
                <a:ea typeface="+mn-ea"/>
                <a:cs typeface="+mn-cs"/>
              </a:defRPr>
            </a:lvl3pPr>
            <a:lvl4pPr marL="1371600" indent="0" algn="l" defTabSz="914400" rtl="0" eaLnBrk="1" latinLnBrk="0" hangingPunct="1">
              <a:spcBef>
                <a:spcPct val="20000"/>
              </a:spcBef>
              <a:buClr>
                <a:schemeClr val="accent3"/>
              </a:buClr>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Clr>
                <a:schemeClr val="accent4"/>
              </a:buClr>
              <a:buFont typeface="Arial" pitchFamily="34" charset="0"/>
              <a:buNone/>
              <a:defRPr sz="1600" b="1" kern="1200" baseline="0">
                <a:solidFill>
                  <a:schemeClr val="tx2"/>
                </a:solidFill>
                <a:latin typeface="+mn-lt"/>
                <a:ea typeface="+mn-ea"/>
                <a:cs typeface="+mn-cs"/>
              </a:defRPr>
            </a:lvl5pPr>
            <a:lvl6pPr marL="2286000" indent="0" algn="l" defTabSz="914400" rtl="0" eaLnBrk="1" latinLnBrk="0" hangingPunct="1">
              <a:spcBef>
                <a:spcPct val="20000"/>
              </a:spcBef>
              <a:buClr>
                <a:schemeClr val="accent5"/>
              </a:buClr>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Clr>
                <a:schemeClr val="accent6"/>
              </a:buClr>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Clr>
                <a:schemeClr val="accent3"/>
              </a:buClr>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Clr>
                <a:schemeClr val="accent6"/>
              </a:buClr>
              <a:buFont typeface="Arial" pitchFamily="34" charset="0"/>
              <a:buNone/>
              <a:defRPr sz="1600" b="1" kern="1200">
                <a:solidFill>
                  <a:schemeClr val="tx1"/>
                </a:solidFill>
                <a:latin typeface="+mn-lt"/>
                <a:ea typeface="+mn-ea"/>
                <a:cs typeface="+mn-cs"/>
              </a:defRPr>
            </a:lvl9pPr>
          </a:lstStyle>
          <a:p>
            <a:r>
              <a:rPr lang="en-US" dirty="0" smtClean="0"/>
              <a:t>Emotional</a:t>
            </a:r>
            <a:endParaRPr lang="en-US" dirty="0"/>
          </a:p>
        </p:txBody>
      </p:sp>
      <p:sp>
        <p:nvSpPr>
          <p:cNvPr id="9" name="Text Placeholder 4"/>
          <p:cNvSpPr txBox="1">
            <a:spLocks/>
          </p:cNvSpPr>
          <p:nvPr/>
        </p:nvSpPr>
        <p:spPr>
          <a:xfrm>
            <a:off x="4722812" y="3932238"/>
            <a:ext cx="4040188" cy="639762"/>
          </a:xfrm>
          <a:prstGeom prst="rect">
            <a:avLst/>
          </a:prstGeom>
        </p:spPr>
        <p:txBody>
          <a:bodyPr vert="horz" lIns="91440" tIns="45720" rIns="91440" bIns="45720" rtlCol="0" anchor="b">
            <a:normAutofit/>
          </a:bodyPr>
          <a:lstStyle>
            <a:lvl1pPr marL="0" indent="0" algn="ctr" defTabSz="914400" rtl="0" eaLnBrk="1" latinLnBrk="0" hangingPunct="1">
              <a:spcBef>
                <a:spcPct val="20000"/>
              </a:spcBef>
              <a:buClr>
                <a:schemeClr val="accent1">
                  <a:lumMod val="60000"/>
                  <a:lumOff val="40000"/>
                </a:schemeClr>
              </a:buClr>
              <a:buFont typeface="Arial" pitchFamily="34" charset="0"/>
              <a:buNone/>
              <a:defRPr sz="2400" b="1" kern="1200">
                <a:solidFill>
                  <a:schemeClr val="tx2"/>
                </a:solidFill>
                <a:latin typeface="+mn-lt"/>
                <a:ea typeface="+mn-ea"/>
                <a:cs typeface="+mn-cs"/>
              </a:defRPr>
            </a:lvl1pPr>
            <a:lvl2pPr marL="457200" indent="0" algn="l" defTabSz="914400" rtl="0" eaLnBrk="1" latinLnBrk="0" hangingPunct="1">
              <a:spcBef>
                <a:spcPct val="20000"/>
              </a:spcBef>
              <a:buClr>
                <a:schemeClr val="accent1">
                  <a:lumMod val="60000"/>
                  <a:lumOff val="40000"/>
                </a:schemeClr>
              </a:buClr>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Clr>
                <a:schemeClr val="accent2"/>
              </a:buClr>
              <a:buFont typeface="Arial" pitchFamily="34" charset="0"/>
              <a:buNone/>
              <a:defRPr sz="1800" b="1" kern="1200">
                <a:solidFill>
                  <a:schemeClr val="tx2"/>
                </a:solidFill>
                <a:latin typeface="+mn-lt"/>
                <a:ea typeface="+mn-ea"/>
                <a:cs typeface="+mn-cs"/>
              </a:defRPr>
            </a:lvl3pPr>
            <a:lvl4pPr marL="1371600" indent="0" algn="l" defTabSz="914400" rtl="0" eaLnBrk="1" latinLnBrk="0" hangingPunct="1">
              <a:spcBef>
                <a:spcPct val="20000"/>
              </a:spcBef>
              <a:buClr>
                <a:schemeClr val="accent3"/>
              </a:buClr>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Clr>
                <a:schemeClr val="accent4"/>
              </a:buClr>
              <a:buFont typeface="Arial" pitchFamily="34" charset="0"/>
              <a:buNone/>
              <a:defRPr sz="1600" b="1" kern="1200" baseline="0">
                <a:solidFill>
                  <a:schemeClr val="tx2"/>
                </a:solidFill>
                <a:latin typeface="+mn-lt"/>
                <a:ea typeface="+mn-ea"/>
                <a:cs typeface="+mn-cs"/>
              </a:defRPr>
            </a:lvl5pPr>
            <a:lvl6pPr marL="2286000" indent="0" algn="l" defTabSz="914400" rtl="0" eaLnBrk="1" latinLnBrk="0" hangingPunct="1">
              <a:spcBef>
                <a:spcPct val="20000"/>
              </a:spcBef>
              <a:buClr>
                <a:schemeClr val="accent5"/>
              </a:buClr>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Clr>
                <a:schemeClr val="accent6"/>
              </a:buClr>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Clr>
                <a:schemeClr val="accent3"/>
              </a:buClr>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Clr>
                <a:schemeClr val="accent6"/>
              </a:buClr>
              <a:buFont typeface="Arial" pitchFamily="34" charset="0"/>
              <a:buNone/>
              <a:defRPr sz="1600" b="1" kern="1200">
                <a:solidFill>
                  <a:schemeClr val="tx1"/>
                </a:solidFill>
                <a:latin typeface="+mn-lt"/>
                <a:ea typeface="+mn-ea"/>
                <a:cs typeface="+mn-cs"/>
              </a:defRPr>
            </a:lvl9pPr>
          </a:lstStyle>
          <a:p>
            <a:r>
              <a:rPr lang="en-US" dirty="0" smtClean="0"/>
              <a:t>Behavioral</a:t>
            </a:r>
            <a:endParaRPr lang="en-US" dirty="0"/>
          </a:p>
        </p:txBody>
      </p:sp>
    </p:spTree>
    <p:extLst>
      <p:ext uri="{BB962C8B-B14F-4D97-AF65-F5344CB8AC3E}">
        <p14:creationId xmlns:p14="http://schemas.microsoft.com/office/powerpoint/2010/main" val="365797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Prejudice &amp; Discrimination	</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Contact Hypothesis</a:t>
            </a:r>
          </a:p>
          <a:p>
            <a:pPr lvl="1"/>
            <a:r>
              <a:rPr lang="en-US" dirty="0" smtClean="0"/>
              <a:t>Getting acquainted with members of different groups</a:t>
            </a:r>
          </a:p>
          <a:p>
            <a:pPr lvl="1"/>
            <a:endParaRPr lang="en-US" dirty="0"/>
          </a:p>
          <a:p>
            <a:r>
              <a:rPr lang="en-US" dirty="0" smtClean="0"/>
              <a:t>Personalization</a:t>
            </a:r>
          </a:p>
          <a:p>
            <a:endParaRPr lang="en-US" dirty="0"/>
          </a:p>
          <a:p>
            <a:r>
              <a:rPr lang="en-US" dirty="0" smtClean="0"/>
              <a:t>Antidiscrimination Policies</a:t>
            </a:r>
            <a:endParaRPr lang="en-US" dirty="0"/>
          </a:p>
        </p:txBody>
      </p:sp>
      <p:pic>
        <p:nvPicPr>
          <p:cNvPr id="4100" name="Picture 4" descr="C:\Users\000059hs\AppData\Local\Microsoft\Windows\Temporary Internet Files\Content.IE5\TTXQZNHY\MP900401136[1].jpg">
            <a:hlinkClick r:id="rId3"/>
          </p:cNvPr>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5415169" y="2297386"/>
            <a:ext cx="2504661" cy="3131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05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sz="half" idx="1"/>
          </p:nvPr>
        </p:nvSpPr>
        <p:spPr/>
        <p:txBody>
          <a:bodyPr>
            <a:normAutofit/>
          </a:bodyPr>
          <a:lstStyle/>
          <a:p>
            <a:endParaRPr lang="en-US" dirty="0" smtClean="0"/>
          </a:p>
          <a:p>
            <a:r>
              <a:rPr lang="en-US" dirty="0" smtClean="0"/>
              <a:t>Incompatible actions, goals, or ideas.</a:t>
            </a:r>
          </a:p>
          <a:p>
            <a:pPr lvl="1"/>
            <a:r>
              <a:rPr lang="en-US" dirty="0" smtClean="0"/>
              <a:t>Intra/Interpersonal</a:t>
            </a:r>
          </a:p>
          <a:p>
            <a:pPr lvl="1"/>
            <a:r>
              <a:rPr lang="en-US" dirty="0" smtClean="0"/>
              <a:t>Enemy Perceptions</a:t>
            </a:r>
          </a:p>
          <a:p>
            <a:endParaRPr lang="en-US" dirty="0"/>
          </a:p>
          <a:p>
            <a:r>
              <a:rPr lang="en-US" dirty="0" smtClean="0"/>
              <a:t>Causes</a:t>
            </a:r>
          </a:p>
          <a:p>
            <a:pPr lvl="1"/>
            <a:r>
              <a:rPr lang="en-US" dirty="0"/>
              <a:t>Competition, Revenge, FAE, Faulty Communication</a:t>
            </a:r>
          </a:p>
          <a:p>
            <a:pPr marL="365760" lvl="1" indent="0">
              <a:buNone/>
            </a:pPr>
            <a:endParaRPr lang="en-US" dirty="0" smtClean="0"/>
          </a:p>
          <a:p>
            <a:endParaRPr lang="en-US" dirty="0"/>
          </a:p>
          <a:p>
            <a:endParaRPr lang="en-US" dirty="0"/>
          </a:p>
        </p:txBody>
      </p:sp>
      <p:pic>
        <p:nvPicPr>
          <p:cNvPr id="3074" name="Picture 2" descr="C:\Users\000059hs\AppData\Local\Microsoft\Windows\Temporary Internet Files\Content.IE5\TTXQZNHY\MC910215944[1].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6553200" y="362723"/>
            <a:ext cx="2138680" cy="1872533"/>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4572000" y="1505723"/>
            <a:ext cx="4038600" cy="4525963"/>
          </a:xfrm>
          <a:prstGeom prst="rect">
            <a:avLst/>
          </a:prstGeom>
        </p:spPr>
        <p:txBody>
          <a:bodyPr vert="horz" lIns="91440" tIns="45720" rIns="91440" bIns="45720" rtlCol="0">
            <a:normAutofit lnSpcReduction="10000"/>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8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8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8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9pPr>
          </a:lstStyle>
          <a:p>
            <a:endParaRPr lang="en-US" dirty="0" smtClean="0"/>
          </a:p>
          <a:p>
            <a:pPr marL="0" indent="0">
              <a:buNone/>
            </a:pPr>
            <a:endParaRPr lang="en-US" dirty="0" smtClean="0"/>
          </a:p>
          <a:p>
            <a:r>
              <a:rPr lang="en-US" dirty="0">
                <a:solidFill>
                  <a:schemeClr val="tx1"/>
                </a:solidFill>
              </a:rPr>
              <a:t>Peacemaking</a:t>
            </a:r>
          </a:p>
          <a:p>
            <a:pPr lvl="1"/>
            <a:r>
              <a:rPr lang="en-US" dirty="0" smtClean="0"/>
              <a:t>Bargaining</a:t>
            </a:r>
          </a:p>
          <a:p>
            <a:pPr lvl="1"/>
            <a:r>
              <a:rPr lang="en-US" dirty="0" smtClean="0"/>
              <a:t>3</a:t>
            </a:r>
            <a:r>
              <a:rPr lang="en-US" baseline="30000" dirty="0" smtClean="0"/>
              <a:t>rd</a:t>
            </a:r>
            <a:r>
              <a:rPr lang="en-US" dirty="0" smtClean="0"/>
              <a:t> </a:t>
            </a:r>
            <a:r>
              <a:rPr lang="en-US" dirty="0"/>
              <a:t>Party (Mediation</a:t>
            </a:r>
            <a:r>
              <a:rPr lang="en-US" dirty="0" smtClean="0"/>
              <a:t>)</a:t>
            </a:r>
          </a:p>
          <a:p>
            <a:pPr marL="365760" lvl="1" indent="0">
              <a:buNone/>
            </a:pPr>
            <a:endParaRPr lang="en-US" b="1" dirty="0"/>
          </a:p>
          <a:p>
            <a:pPr lvl="1"/>
            <a:r>
              <a:rPr lang="en-US" b="1" dirty="0"/>
              <a:t>Superordinate goals: </a:t>
            </a:r>
            <a:r>
              <a:rPr lang="en-US" dirty="0"/>
              <a:t>Shared goals that can only be achieved through cooperation </a:t>
            </a:r>
          </a:p>
          <a:p>
            <a:pPr lvl="1"/>
            <a:r>
              <a:rPr lang="en-US" dirty="0" err="1" smtClean="0"/>
              <a:t>Sherif’s</a:t>
            </a:r>
            <a:r>
              <a:rPr lang="en-US" dirty="0" smtClean="0"/>
              <a:t> </a:t>
            </a:r>
            <a:r>
              <a:rPr lang="en-US" dirty="0" smtClean="0">
                <a:hlinkClick r:id="rId4"/>
              </a:rPr>
              <a:t>Robber’s Cave</a:t>
            </a:r>
            <a:endParaRPr lang="en-US" dirty="0" smtClean="0"/>
          </a:p>
          <a:p>
            <a:endParaRPr lang="en-US" dirty="0"/>
          </a:p>
        </p:txBody>
      </p:sp>
    </p:spTree>
    <p:extLst>
      <p:ext uri="{BB962C8B-B14F-4D97-AF65-F5344CB8AC3E}">
        <p14:creationId xmlns:p14="http://schemas.microsoft.com/office/powerpoint/2010/main" val="423084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Aggression</a:t>
            </a:r>
            <a:endParaRPr lang="en-US" dirty="0"/>
          </a:p>
        </p:txBody>
      </p:sp>
      <p:sp>
        <p:nvSpPr>
          <p:cNvPr id="3" name="Content Placeholder 2"/>
          <p:cNvSpPr>
            <a:spLocks noGrp="1"/>
          </p:cNvSpPr>
          <p:nvPr>
            <p:ph sz="half" idx="1"/>
          </p:nvPr>
        </p:nvSpPr>
        <p:spPr>
          <a:xfrm>
            <a:off x="457200" y="1600200"/>
            <a:ext cx="5638800" cy="4876800"/>
          </a:xfrm>
        </p:spPr>
        <p:txBody>
          <a:bodyPr>
            <a:normAutofit fontScale="92500" lnSpcReduction="20000"/>
          </a:bodyPr>
          <a:lstStyle/>
          <a:p>
            <a:r>
              <a:rPr lang="en-US" dirty="0" smtClean="0"/>
              <a:t>Any physical or verbal behavior intended to hurt or destroy.</a:t>
            </a:r>
          </a:p>
          <a:p>
            <a:pPr lvl="1"/>
            <a:r>
              <a:rPr lang="en-US" dirty="0" smtClean="0"/>
              <a:t>Instrumental – Hostile - Relational</a:t>
            </a:r>
          </a:p>
          <a:p>
            <a:pPr marL="0" indent="0">
              <a:buNone/>
            </a:pPr>
            <a:endParaRPr lang="en-US" dirty="0"/>
          </a:p>
          <a:p>
            <a:r>
              <a:rPr lang="en-US" dirty="0" smtClean="0"/>
              <a:t>General Aggression Model</a:t>
            </a:r>
          </a:p>
          <a:p>
            <a:pPr lvl="1"/>
            <a:r>
              <a:rPr lang="en-US" sz="2600" dirty="0" smtClean="0"/>
              <a:t>Biological</a:t>
            </a:r>
          </a:p>
          <a:p>
            <a:pPr lvl="2"/>
            <a:r>
              <a:rPr lang="en-US" sz="2600" dirty="0" smtClean="0"/>
              <a:t>Genetics, Neural (Amygdala &amp; Frontal), Biochemical (Testosterone &amp; Alcohol)</a:t>
            </a:r>
          </a:p>
          <a:p>
            <a:pPr lvl="1"/>
            <a:r>
              <a:rPr lang="en-US" sz="2600" dirty="0" smtClean="0"/>
              <a:t>Psychological</a:t>
            </a:r>
          </a:p>
          <a:p>
            <a:pPr lvl="2"/>
            <a:r>
              <a:rPr lang="en-US" sz="2600" dirty="0" smtClean="0"/>
              <a:t>Aversive Events, Frustration-Aggression, Learned:  Rewarded &amp; Modeled,  Social Scripts</a:t>
            </a:r>
          </a:p>
          <a:p>
            <a:pPr lvl="1"/>
            <a:endParaRPr lang="en-US" dirty="0" smtClean="0"/>
          </a:p>
          <a:p>
            <a:endParaRPr lang="en-US" dirty="0"/>
          </a:p>
          <a:p>
            <a:endParaRPr lang="en-US" dirty="0" smtClean="0"/>
          </a:p>
          <a:p>
            <a:endParaRPr lang="en-US" dirty="0"/>
          </a:p>
        </p:txBody>
      </p:sp>
      <p:pic>
        <p:nvPicPr>
          <p:cNvPr id="2051" name="Picture 3" descr="C:\Users\000059hs\AppData\Local\Microsoft\Windows\Temporary Internet Files\Content.IE5\TTXQZNHY\MC90007870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1435" y="1828800"/>
            <a:ext cx="2285205" cy="3943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803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hlinkClick r:id="rId3"/>
              </a:rPr>
              <a:t>Clip</a:t>
            </a:r>
            <a:r>
              <a:rPr lang="en-US" dirty="0" smtClean="0"/>
              <a:t> and </a:t>
            </a:r>
            <a:r>
              <a:rPr lang="en-US" dirty="0" smtClean="0">
                <a:hlinkClick r:id="rId4"/>
              </a:rPr>
              <a:t>Clip 2</a:t>
            </a:r>
            <a:endParaRPr lang="en-US" dirty="0"/>
          </a:p>
        </p:txBody>
      </p:sp>
      <p:sp>
        <p:nvSpPr>
          <p:cNvPr id="3" name="Title 2"/>
          <p:cNvSpPr>
            <a:spLocks noGrp="1"/>
          </p:cNvSpPr>
          <p:nvPr>
            <p:ph type="title"/>
          </p:nvPr>
        </p:nvSpPr>
        <p:spPr/>
        <p:txBody>
          <a:bodyPr/>
          <a:lstStyle/>
          <a:p>
            <a:r>
              <a:rPr lang="en-US" dirty="0" smtClean="0"/>
              <a:t>Video Games &amp; Violence</a:t>
            </a:r>
            <a:endParaRPr lang="en-US" dirty="0"/>
          </a:p>
        </p:txBody>
      </p:sp>
    </p:spTree>
    <p:extLst>
      <p:ext uri="{BB962C8B-B14F-4D97-AF65-F5344CB8AC3E}">
        <p14:creationId xmlns:p14="http://schemas.microsoft.com/office/powerpoint/2010/main" val="700344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Prosocial Behavior</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Acts intended to help others</a:t>
            </a:r>
          </a:p>
          <a:p>
            <a:pPr lvl="1"/>
            <a:endParaRPr lang="en-US" dirty="0"/>
          </a:p>
          <a:p>
            <a:pPr marL="0" indent="0">
              <a:buNone/>
            </a:pPr>
            <a:r>
              <a:rPr lang="en-US" dirty="0" smtClean="0"/>
              <a:t>Why?</a:t>
            </a:r>
          </a:p>
          <a:p>
            <a:r>
              <a:rPr lang="en-US" dirty="0" smtClean="0"/>
              <a:t>Social Exchange Theory</a:t>
            </a:r>
          </a:p>
          <a:p>
            <a:r>
              <a:rPr lang="en-US" dirty="0" smtClean="0"/>
              <a:t>Reciprocity Norm</a:t>
            </a:r>
          </a:p>
          <a:p>
            <a:endParaRPr lang="en-US" dirty="0"/>
          </a:p>
          <a:p>
            <a:r>
              <a:rPr lang="en-US" i="1" dirty="0"/>
              <a:t>Prisoner’s Dilemma</a:t>
            </a:r>
          </a:p>
          <a:p>
            <a:r>
              <a:rPr lang="en-US" dirty="0"/>
              <a:t>Cooperation</a:t>
            </a:r>
          </a:p>
          <a:p>
            <a:pPr lvl="1"/>
            <a:r>
              <a:rPr lang="en-US" dirty="0"/>
              <a:t>People working together to reach a goal</a:t>
            </a:r>
          </a:p>
          <a:p>
            <a:endParaRPr lang="en-US" dirty="0" smtClean="0"/>
          </a:p>
          <a:p>
            <a:pPr lvl="1"/>
            <a:endParaRPr lang="en-US" dirty="0"/>
          </a:p>
          <a:p>
            <a:pPr lvl="1"/>
            <a:endParaRPr lang="en-US" dirty="0" smtClean="0"/>
          </a:p>
        </p:txBody>
      </p:sp>
      <p:pic>
        <p:nvPicPr>
          <p:cNvPr id="1026" name="Picture 2" descr="C:\Users\000059hs\AppData\Local\Microsoft\Windows\Temporary Internet Files\Content.IE5\NV1EHK3X\MC900287500[1].wmf">
            <a:hlinkClick r:id="rId3"/>
          </p:cNvPr>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tretch>
            <a:fillRect/>
          </a:stretch>
        </p:blipFill>
        <p:spPr bwMode="auto">
          <a:xfrm>
            <a:off x="6858000" y="417725"/>
            <a:ext cx="1738265" cy="238558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5105400" y="1752600"/>
            <a:ext cx="3505200" cy="47244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8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8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8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en-US" dirty="0" smtClean="0"/>
          </a:p>
          <a:p>
            <a:pPr marL="0" indent="0">
              <a:buFont typeface="Arial" pitchFamily="34" charset="0"/>
              <a:buNone/>
            </a:pPr>
            <a:endParaRPr lang="en-US" dirty="0"/>
          </a:p>
          <a:p>
            <a:pPr marL="0" indent="0">
              <a:buNone/>
            </a:pPr>
            <a:endParaRPr lang="en-US" i="1" dirty="0" smtClean="0"/>
          </a:p>
          <a:p>
            <a:endParaRPr lang="en-US" i="1" dirty="0"/>
          </a:p>
        </p:txBody>
      </p:sp>
      <p:sp>
        <p:nvSpPr>
          <p:cNvPr id="7" name="Content Placeholder 2"/>
          <p:cNvSpPr txBox="1">
            <a:spLocks/>
          </p:cNvSpPr>
          <p:nvPr/>
        </p:nvSpPr>
        <p:spPr>
          <a:xfrm>
            <a:off x="4627880" y="3138275"/>
            <a:ext cx="4038600" cy="4525963"/>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8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8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8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9pPr>
          </a:lstStyle>
          <a:p>
            <a:r>
              <a:rPr lang="en-US" dirty="0" smtClean="0"/>
              <a:t>Altruism</a:t>
            </a:r>
          </a:p>
          <a:p>
            <a:pPr lvl="1"/>
            <a:r>
              <a:rPr lang="en-US" dirty="0"/>
              <a:t>An unselfish regard for the welfare of </a:t>
            </a:r>
            <a:r>
              <a:rPr lang="en-US" dirty="0" smtClean="0"/>
              <a:t>others</a:t>
            </a:r>
          </a:p>
          <a:p>
            <a:pPr lvl="1"/>
            <a:endParaRPr lang="en-US" dirty="0"/>
          </a:p>
          <a:p>
            <a:pPr lvl="1"/>
            <a:r>
              <a:rPr lang="en-US" dirty="0" smtClean="0"/>
              <a:t>Can there be a truly unselfish act?</a:t>
            </a:r>
            <a:endParaRPr lang="en-US" dirty="0"/>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11941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hlinkClick r:id="rId3"/>
              </a:rPr>
              <a:t>The One Where Phoebe Hates PBS</a:t>
            </a:r>
            <a:endParaRPr lang="en-US" dirty="0"/>
          </a:p>
        </p:txBody>
      </p:sp>
      <p:sp>
        <p:nvSpPr>
          <p:cNvPr id="3" name="Title 2"/>
          <p:cNvSpPr>
            <a:spLocks noGrp="1"/>
          </p:cNvSpPr>
          <p:nvPr>
            <p:ph type="title"/>
          </p:nvPr>
        </p:nvSpPr>
        <p:spPr/>
        <p:txBody>
          <a:bodyPr/>
          <a:lstStyle/>
          <a:p>
            <a:r>
              <a:rPr lang="en-US" i="1" dirty="0" smtClean="0"/>
              <a:t>Friends</a:t>
            </a:r>
            <a:endParaRPr lang="en-US" i="1" dirty="0"/>
          </a:p>
        </p:txBody>
      </p:sp>
    </p:spTree>
    <p:extLst>
      <p:ext uri="{BB962C8B-B14F-4D97-AF65-F5344CB8AC3E}">
        <p14:creationId xmlns:p14="http://schemas.microsoft.com/office/powerpoint/2010/main" val="2283600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25" y="381000"/>
            <a:ext cx="6400800" cy="1130300"/>
          </a:xfrm>
        </p:spPr>
        <p:txBody>
          <a:bodyPr/>
          <a:lstStyle/>
          <a:p>
            <a:r>
              <a:rPr lang="en-US" dirty="0" smtClean="0"/>
              <a:t>Interpersonal Attraction</a:t>
            </a:r>
            <a:endParaRPr lang="en-US" dirty="0"/>
          </a:p>
        </p:txBody>
      </p:sp>
      <p:sp>
        <p:nvSpPr>
          <p:cNvPr id="4" name="Content Placeholder 3"/>
          <p:cNvSpPr>
            <a:spLocks noGrp="1"/>
          </p:cNvSpPr>
          <p:nvPr>
            <p:ph sz="half" idx="2"/>
          </p:nvPr>
        </p:nvSpPr>
        <p:spPr>
          <a:xfrm>
            <a:off x="4429057" y="2139100"/>
            <a:ext cx="4165331" cy="4109299"/>
          </a:xfrm>
        </p:spPr>
        <p:txBody>
          <a:bodyPr>
            <a:normAutofit/>
          </a:bodyPr>
          <a:lstStyle/>
          <a:p>
            <a:r>
              <a:rPr lang="en-US" dirty="0" smtClean="0">
                <a:solidFill>
                  <a:schemeClr val="tx1"/>
                </a:solidFill>
              </a:rPr>
              <a:t>Proximity</a:t>
            </a:r>
            <a:endParaRPr lang="en-US" dirty="0">
              <a:solidFill>
                <a:schemeClr val="tx1"/>
              </a:solidFill>
            </a:endParaRPr>
          </a:p>
          <a:p>
            <a:pPr lvl="1"/>
            <a:r>
              <a:rPr lang="en-US" sz="2800" dirty="0"/>
              <a:t>Mere Exposure Effect</a:t>
            </a:r>
          </a:p>
          <a:p>
            <a:pPr lvl="1"/>
            <a:endParaRPr lang="en-US" sz="1400" dirty="0"/>
          </a:p>
          <a:p>
            <a:r>
              <a:rPr lang="en-US" dirty="0">
                <a:solidFill>
                  <a:schemeClr val="tx1"/>
                </a:solidFill>
              </a:rPr>
              <a:t>Physical </a:t>
            </a:r>
            <a:r>
              <a:rPr lang="en-US" dirty="0" smtClean="0">
                <a:solidFill>
                  <a:schemeClr val="tx1"/>
                </a:solidFill>
              </a:rPr>
              <a:t>Attractiveness</a:t>
            </a:r>
          </a:p>
          <a:p>
            <a:pPr lvl="1"/>
            <a:r>
              <a:rPr lang="en-US" sz="2800" dirty="0" smtClean="0">
                <a:hlinkClick r:id="rId3"/>
              </a:rPr>
              <a:t>Facial Symmetry</a:t>
            </a:r>
            <a:endParaRPr lang="en-US" sz="2800" dirty="0">
              <a:solidFill>
                <a:schemeClr val="tx1"/>
              </a:solidFill>
            </a:endParaRPr>
          </a:p>
          <a:p>
            <a:pPr lvl="1"/>
            <a:r>
              <a:rPr lang="en-US" sz="2800" dirty="0"/>
              <a:t>Halo Effect</a:t>
            </a:r>
          </a:p>
          <a:p>
            <a:pPr marL="0" indent="0">
              <a:buNone/>
            </a:pPr>
            <a:endParaRPr lang="en-US" sz="1400" dirty="0">
              <a:solidFill>
                <a:schemeClr val="tx1"/>
              </a:solidFill>
            </a:endParaRPr>
          </a:p>
          <a:p>
            <a:r>
              <a:rPr lang="en-US" dirty="0">
                <a:solidFill>
                  <a:schemeClr val="tx1"/>
                </a:solidFill>
              </a:rPr>
              <a:t>Similarity</a:t>
            </a:r>
          </a:p>
        </p:txBody>
      </p:sp>
      <p:pic>
        <p:nvPicPr>
          <p:cNvPr id="2050" name="Picture 2" descr="C:\Users\000059hs\AppData\Local\Microsoft\Windows\Temporary Internet Files\Content.IE5\VMKUF3IB\MP900422949[1].jpg"/>
          <p:cNvPicPr>
            <a:picLocks noGrp="1" noChangeAspect="1" noChangeArrowheads="1"/>
          </p:cNvPicPr>
          <p:nvPr>
            <p:ph sz="half" idx="1"/>
          </p:nvPr>
        </p:nvPicPr>
        <p:blipFill>
          <a:blip r:embed="rId4" cstate="print">
            <a:extLst>
              <a:ext uri="{28A0092B-C50C-407E-A947-70E740481C1C}">
                <a14:useLocalDpi xmlns:a14="http://schemas.microsoft.com/office/drawing/2010/main" val="0"/>
              </a:ext>
            </a:extLst>
          </a:blip>
          <a:srcRect/>
          <a:stretch>
            <a:fillRect/>
          </a:stretch>
        </p:blipFill>
        <p:spPr bwMode="auto">
          <a:xfrm>
            <a:off x="742975" y="2570534"/>
            <a:ext cx="302895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78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Personals</a:t>
            </a:r>
            <a:endParaRPr lang="en-US" dirty="0"/>
          </a:p>
        </p:txBody>
      </p:sp>
    </p:spTree>
    <p:extLst>
      <p:ext uri="{BB962C8B-B14F-4D97-AF65-F5344CB8AC3E}">
        <p14:creationId xmlns:p14="http://schemas.microsoft.com/office/powerpoint/2010/main" val="1493295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79437"/>
            <a:ext cx="8458200" cy="5745163"/>
          </a:xfrm>
        </p:spPr>
        <p:txBody>
          <a:bodyPr>
            <a:normAutofit lnSpcReduction="10000"/>
          </a:bodyPr>
          <a:lstStyle/>
          <a:p>
            <a:r>
              <a:rPr lang="en-US" b="1" dirty="0" smtClean="0"/>
              <a:t>Shy &amp; Single </a:t>
            </a:r>
            <a:r>
              <a:rPr lang="en-US" dirty="0" smtClean="0"/>
              <a:t>– Long Island, Jewish, professional (32) seeks long-term relationship. I enjoy music (folk and rock), the outdoors, and sushi.</a:t>
            </a:r>
          </a:p>
          <a:p>
            <a:endParaRPr lang="en-US" dirty="0"/>
          </a:p>
          <a:p>
            <a:r>
              <a:rPr lang="en-US" b="1" dirty="0" smtClean="0"/>
              <a:t>Come Build A Future With Me </a:t>
            </a:r>
            <a:r>
              <a:rPr lang="en-US" dirty="0" smtClean="0"/>
              <a:t>– Suburban, Chicago, carpenter looking for a companion (25-35) for friendship and more.  Favorite activities include concerts, dining, and athletics.</a:t>
            </a:r>
          </a:p>
          <a:p>
            <a:endParaRPr lang="en-US" dirty="0"/>
          </a:p>
          <a:p>
            <a:r>
              <a:rPr lang="en-US" b="1" dirty="0" smtClean="0"/>
              <a:t>Alone in the City That Never Sleeps </a:t>
            </a:r>
            <a:r>
              <a:rPr lang="en-US" dirty="0" smtClean="0"/>
              <a:t>– Manhattan business executive ready to settle down.  I love pets and children and like to travel, go to movies, and read.</a:t>
            </a:r>
          </a:p>
          <a:p>
            <a:endParaRPr lang="en-US" dirty="0"/>
          </a:p>
          <a:p>
            <a:r>
              <a:rPr lang="en-US" b="1" dirty="0" smtClean="0"/>
              <a:t>Life of the Party Seeks Partner </a:t>
            </a:r>
            <a:r>
              <a:rPr lang="en-US" dirty="0" smtClean="0"/>
              <a:t>– Single secretary in San Francisco looking for life partner.  I am ambitious, vivacious, and delicious.  I enjoy jogging, yoga, and creative pursuits.</a:t>
            </a:r>
            <a:endParaRPr lang="en-US" dirty="0"/>
          </a:p>
        </p:txBody>
      </p:sp>
    </p:spTree>
    <p:extLst>
      <p:ext uri="{BB962C8B-B14F-4D97-AF65-F5344CB8AC3E}">
        <p14:creationId xmlns:p14="http://schemas.microsoft.com/office/powerpoint/2010/main" val="1892404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TODAY: </a:t>
            </a:r>
            <a:endParaRPr lang="en-US" dirty="0"/>
          </a:p>
        </p:txBody>
      </p:sp>
      <p:sp>
        <p:nvSpPr>
          <p:cNvPr id="3" name="Content Placeholder 2"/>
          <p:cNvSpPr>
            <a:spLocks noGrp="1"/>
          </p:cNvSpPr>
          <p:nvPr>
            <p:ph idx="1"/>
          </p:nvPr>
        </p:nvSpPr>
        <p:spPr/>
        <p:txBody>
          <a:bodyPr>
            <a:noAutofit/>
          </a:bodyPr>
          <a:lstStyle/>
          <a:p>
            <a:r>
              <a:rPr lang="en-US" sz="2800" dirty="0" smtClean="0"/>
              <a:t>Unit overview sheet and start to self assess your competence in each of the 11 objectives on the 1-4 scale provided. </a:t>
            </a:r>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3434916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25" y="304800"/>
            <a:ext cx="6400800" cy="1130300"/>
          </a:xfrm>
        </p:spPr>
        <p:txBody>
          <a:bodyPr>
            <a:normAutofit/>
          </a:bodyPr>
          <a:lstStyle/>
          <a:p>
            <a:r>
              <a:rPr lang="en-US" dirty="0"/>
              <a:t>Romantic Love</a:t>
            </a:r>
          </a:p>
        </p:txBody>
      </p:sp>
      <p:sp>
        <p:nvSpPr>
          <p:cNvPr id="4" name="Content Placeholder 3"/>
          <p:cNvSpPr>
            <a:spLocks noGrp="1"/>
          </p:cNvSpPr>
          <p:nvPr>
            <p:ph sz="half" idx="2"/>
          </p:nvPr>
        </p:nvSpPr>
        <p:spPr>
          <a:xfrm>
            <a:off x="4876825" y="2286000"/>
            <a:ext cx="4191000" cy="4414099"/>
          </a:xfrm>
        </p:spPr>
        <p:txBody>
          <a:bodyPr>
            <a:normAutofit lnSpcReduction="10000"/>
          </a:bodyPr>
          <a:lstStyle/>
          <a:p>
            <a:r>
              <a:rPr lang="en-US" dirty="0">
                <a:solidFill>
                  <a:schemeClr val="tx1"/>
                </a:solidFill>
              </a:rPr>
              <a:t>Robert Sternberg’s </a:t>
            </a:r>
            <a:endParaRPr lang="en-US" dirty="0" smtClean="0">
              <a:solidFill>
                <a:schemeClr val="tx1"/>
              </a:solidFill>
            </a:endParaRPr>
          </a:p>
          <a:p>
            <a:r>
              <a:rPr lang="en-US" dirty="0">
                <a:hlinkClick r:id="rId3"/>
              </a:rPr>
              <a:t>https://www.youtube.com/watch?v=I11IAwb49C8</a:t>
            </a:r>
            <a:r>
              <a:rPr lang="en-US" dirty="0" smtClean="0">
                <a:solidFill>
                  <a:schemeClr val="tx1"/>
                </a:solidFill>
              </a:rPr>
              <a:t> </a:t>
            </a:r>
            <a:r>
              <a:rPr lang="en-US" dirty="0">
                <a:solidFill>
                  <a:schemeClr val="tx1"/>
                </a:solidFill>
              </a:rPr>
              <a:t>Theory of Love</a:t>
            </a:r>
          </a:p>
          <a:p>
            <a:pPr lvl="1"/>
            <a:r>
              <a:rPr lang="en-US" dirty="0"/>
              <a:t>Passion</a:t>
            </a:r>
          </a:p>
          <a:p>
            <a:pPr lvl="1"/>
            <a:r>
              <a:rPr lang="en-US" dirty="0"/>
              <a:t>Commitment</a:t>
            </a:r>
          </a:p>
          <a:p>
            <a:pPr lvl="1"/>
            <a:r>
              <a:rPr lang="en-US" dirty="0"/>
              <a:t>Intimacy</a:t>
            </a:r>
          </a:p>
          <a:p>
            <a:pPr lvl="1"/>
            <a:endParaRPr lang="en-US" sz="1950" dirty="0"/>
          </a:p>
          <a:p>
            <a:pPr lvl="1"/>
            <a:r>
              <a:rPr lang="en-US" dirty="0"/>
              <a:t>Romantic, Companionate, Fatuous, or Consummate Love</a:t>
            </a:r>
          </a:p>
        </p:txBody>
      </p:sp>
      <p:sp>
        <p:nvSpPr>
          <p:cNvPr id="3" name="Content Placeholder 2"/>
          <p:cNvSpPr>
            <a:spLocks noGrp="1"/>
          </p:cNvSpPr>
          <p:nvPr>
            <p:ph sz="half" idx="1"/>
          </p:nvPr>
        </p:nvSpPr>
        <p:spPr>
          <a:xfrm>
            <a:off x="304800" y="2286000"/>
            <a:ext cx="3696461" cy="3066413"/>
          </a:xfrm>
        </p:spPr>
        <p:txBody>
          <a:bodyPr>
            <a:normAutofit lnSpcReduction="10000"/>
          </a:bodyPr>
          <a:lstStyle/>
          <a:p>
            <a:r>
              <a:rPr lang="en-US" dirty="0">
                <a:solidFill>
                  <a:schemeClr val="tx1"/>
                </a:solidFill>
              </a:rPr>
              <a:t>Elaine Hatfield</a:t>
            </a:r>
          </a:p>
          <a:p>
            <a:pPr lvl="1"/>
            <a:r>
              <a:rPr lang="en-US" dirty="0"/>
              <a:t>Passionate Love – strong attraction</a:t>
            </a:r>
          </a:p>
          <a:p>
            <a:pPr lvl="1"/>
            <a:r>
              <a:rPr lang="en-US" dirty="0"/>
              <a:t>Companionate Love – deep affection</a:t>
            </a:r>
          </a:p>
        </p:txBody>
      </p:sp>
    </p:spTree>
    <p:extLst>
      <p:ext uri="{BB962C8B-B14F-4D97-AF65-F5344CB8AC3E}">
        <p14:creationId xmlns:p14="http://schemas.microsoft.com/office/powerpoint/2010/main" val="195479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In psychology, a </a:t>
            </a:r>
            <a:r>
              <a:rPr lang="en-US" sz="4000" b="1" dirty="0"/>
              <a:t>social trap</a:t>
            </a:r>
            <a:r>
              <a:rPr lang="en-US" sz="4000" dirty="0"/>
              <a:t> is a situation in which a group of people act to obtain short-term individual gains, which in the long run leads to a loss for the group as a whole.</a:t>
            </a:r>
          </a:p>
        </p:txBody>
      </p:sp>
    </p:spTree>
    <p:extLst>
      <p:ext uri="{BB962C8B-B14F-4D97-AF65-F5344CB8AC3E}">
        <p14:creationId xmlns:p14="http://schemas.microsoft.com/office/powerpoint/2010/main" val="30755197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Once assigned your sub-group, I want your group to do the following:</a:t>
            </a:r>
          </a:p>
          <a:p>
            <a:endParaRPr lang="en-US" dirty="0"/>
          </a:p>
          <a:p>
            <a:r>
              <a:rPr lang="en-US" dirty="0" smtClean="0"/>
              <a:t>Review concepts from area</a:t>
            </a:r>
          </a:p>
          <a:p>
            <a:r>
              <a:rPr lang="en-US" dirty="0" smtClean="0"/>
              <a:t>Identify studies that you are unaware of and research them </a:t>
            </a:r>
          </a:p>
          <a:p>
            <a:r>
              <a:rPr lang="en-US" dirty="0"/>
              <a:t> </a:t>
            </a:r>
            <a:endParaRPr lang="en-US" dirty="0" smtClean="0"/>
          </a:p>
          <a:p>
            <a:r>
              <a:rPr lang="en-US" dirty="0" smtClean="0"/>
              <a:t>Create at least 1 example for each term that asks for an example. </a:t>
            </a:r>
          </a:p>
          <a:p>
            <a:r>
              <a:rPr lang="en-US" dirty="0" smtClean="0"/>
              <a:t>Be prepared to share out with the class. </a:t>
            </a:r>
          </a:p>
          <a:p>
            <a:endParaRPr lang="en-US" dirty="0"/>
          </a:p>
        </p:txBody>
      </p:sp>
    </p:spTree>
    <p:extLst>
      <p:ext uri="{BB962C8B-B14F-4D97-AF65-F5344CB8AC3E}">
        <p14:creationId xmlns:p14="http://schemas.microsoft.com/office/powerpoint/2010/main" val="14155889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Next Time</a:t>
            </a:r>
            <a:endParaRPr lang="en-US" dirty="0"/>
          </a:p>
        </p:txBody>
      </p:sp>
      <p:sp>
        <p:nvSpPr>
          <p:cNvPr id="3" name="Content Placeholder 2"/>
          <p:cNvSpPr>
            <a:spLocks noGrp="1"/>
          </p:cNvSpPr>
          <p:nvPr>
            <p:ph sz="half" idx="1"/>
          </p:nvPr>
        </p:nvSpPr>
        <p:spPr/>
        <p:txBody>
          <a:bodyPr/>
          <a:lstStyle/>
          <a:p>
            <a:r>
              <a:rPr lang="en-US" dirty="0" smtClean="0"/>
              <a:t>RG 10 due (LAST READING GUIDE EVER)</a:t>
            </a:r>
            <a:br>
              <a:rPr lang="en-US" dirty="0" smtClean="0"/>
            </a:br>
            <a:r>
              <a:rPr lang="en-US" dirty="0" smtClean="0"/>
              <a:t/>
            </a:r>
            <a:br>
              <a:rPr lang="en-US" dirty="0" smtClean="0"/>
            </a:br>
            <a:r>
              <a:rPr lang="en-US" dirty="0" smtClean="0"/>
              <a:t>UNIT EXAM 35 questions </a:t>
            </a:r>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432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86668464"/>
              </p:ext>
            </p:extLst>
          </p:nvPr>
        </p:nvGraphicFramePr>
        <p:xfrm>
          <a:off x="304800" y="228600"/>
          <a:ext cx="8839200" cy="6400800"/>
        </p:xfrm>
        <a:graphic>
          <a:graphicData uri="http://schemas.openxmlformats.org/drawingml/2006/table">
            <a:tbl>
              <a:tblPr firstRow="1" firstCol="1" bandRow="1"/>
              <a:tblGrid>
                <a:gridCol w="6297206"/>
                <a:gridCol w="1227668"/>
                <a:gridCol w="1314326"/>
              </a:tblGrid>
              <a:tr h="1129967">
                <a:tc>
                  <a:txBody>
                    <a:bodyPr/>
                    <a:lstStyle/>
                    <a:p>
                      <a:pPr marL="0" marR="0" algn="ctr">
                        <a:lnSpc>
                          <a:spcPct val="115000"/>
                        </a:lnSpc>
                        <a:spcBef>
                          <a:spcPts val="0"/>
                        </a:spcBef>
                        <a:spcAft>
                          <a:spcPts val="0"/>
                        </a:spcAft>
                      </a:pPr>
                      <a:r>
                        <a:rPr lang="en-US" sz="900" b="1" dirty="0">
                          <a:effectLst/>
                          <a:latin typeface="Georgia"/>
                          <a:ea typeface="Times New Roman"/>
                          <a:cs typeface="Times New Roman"/>
                        </a:rPr>
                        <a:t>OBJECTIVES Mastery: </a:t>
                      </a:r>
                      <a:endParaRPr lang="en-US" sz="900" b="1" dirty="0">
                        <a:effectLst/>
                        <a:latin typeface="Calibri"/>
                        <a:ea typeface="Times New Roman"/>
                        <a:cs typeface="Times New Roman"/>
                      </a:endParaRPr>
                    </a:p>
                    <a:p>
                      <a:pPr marL="0" marR="0">
                        <a:lnSpc>
                          <a:spcPct val="115000"/>
                        </a:lnSpc>
                        <a:spcBef>
                          <a:spcPts val="0"/>
                        </a:spcBef>
                        <a:spcAft>
                          <a:spcPts val="0"/>
                        </a:spcAft>
                      </a:pPr>
                      <a:r>
                        <a:rPr lang="en-US" sz="900" b="1" dirty="0">
                          <a:effectLst/>
                          <a:latin typeface="Georgia"/>
                          <a:ea typeface="Times New Roman"/>
                          <a:cs typeface="Times New Roman"/>
                        </a:rPr>
                        <a:t>1 </a:t>
                      </a:r>
                      <a:r>
                        <a:rPr lang="en-US" sz="900" b="1" dirty="0">
                          <a:effectLst/>
                          <a:latin typeface="Cambria"/>
                          <a:ea typeface="Times New Roman"/>
                          <a:cs typeface="Times New Roman"/>
                        </a:rPr>
                        <a:t>I do not know this at all</a:t>
                      </a:r>
                      <a:endParaRPr lang="en-US" sz="900" b="1" dirty="0">
                        <a:effectLst/>
                        <a:latin typeface="Calibri"/>
                        <a:ea typeface="Times New Roman"/>
                        <a:cs typeface="Times New Roman"/>
                      </a:endParaRPr>
                    </a:p>
                    <a:p>
                      <a:pPr marL="0" marR="0">
                        <a:lnSpc>
                          <a:spcPct val="115000"/>
                        </a:lnSpc>
                        <a:spcBef>
                          <a:spcPts val="0"/>
                        </a:spcBef>
                        <a:spcAft>
                          <a:spcPts val="0"/>
                        </a:spcAft>
                      </a:pPr>
                      <a:r>
                        <a:rPr lang="en-US" sz="900" b="1" dirty="0">
                          <a:effectLst/>
                          <a:latin typeface="Georgia"/>
                          <a:ea typeface="Times New Roman"/>
                          <a:cs typeface="Times New Roman"/>
                        </a:rPr>
                        <a:t>2</a:t>
                      </a:r>
                      <a:r>
                        <a:rPr lang="en-US" sz="900" b="1" dirty="0">
                          <a:effectLst/>
                          <a:latin typeface="Cambria"/>
                          <a:ea typeface="Times New Roman"/>
                          <a:cs typeface="Times New Roman"/>
                        </a:rPr>
                        <a:t> I know little, but recognize the term(s)</a:t>
                      </a:r>
                      <a:endParaRPr lang="en-US" sz="900" b="1" dirty="0">
                        <a:effectLst/>
                        <a:latin typeface="Calibri"/>
                        <a:ea typeface="Times New Roman"/>
                        <a:cs typeface="Times New Roman"/>
                      </a:endParaRPr>
                    </a:p>
                    <a:p>
                      <a:pPr marL="0" marR="0">
                        <a:lnSpc>
                          <a:spcPct val="115000"/>
                        </a:lnSpc>
                        <a:spcBef>
                          <a:spcPts val="0"/>
                        </a:spcBef>
                        <a:spcAft>
                          <a:spcPts val="0"/>
                        </a:spcAft>
                      </a:pPr>
                      <a:r>
                        <a:rPr lang="en-US" sz="900" b="1" dirty="0">
                          <a:effectLst/>
                          <a:latin typeface="Georgia"/>
                          <a:ea typeface="Times New Roman"/>
                          <a:cs typeface="Times New Roman"/>
                        </a:rPr>
                        <a:t>3</a:t>
                      </a:r>
                      <a:r>
                        <a:rPr lang="en-US" sz="900" b="1" dirty="0">
                          <a:effectLst/>
                          <a:latin typeface="Cambria"/>
                          <a:ea typeface="Times New Roman"/>
                          <a:cs typeface="Times New Roman"/>
                        </a:rPr>
                        <a:t> I know this, and feel comfortable with the concepts </a:t>
                      </a:r>
                      <a:endParaRPr lang="en-US" sz="900" b="1" dirty="0">
                        <a:effectLst/>
                        <a:latin typeface="Calibri"/>
                        <a:ea typeface="Times New Roman"/>
                        <a:cs typeface="Times New Roman"/>
                      </a:endParaRPr>
                    </a:p>
                    <a:p>
                      <a:pPr marL="0" marR="0">
                        <a:lnSpc>
                          <a:spcPct val="115000"/>
                        </a:lnSpc>
                        <a:spcBef>
                          <a:spcPts val="0"/>
                        </a:spcBef>
                        <a:spcAft>
                          <a:spcPts val="0"/>
                        </a:spcAft>
                      </a:pPr>
                      <a:r>
                        <a:rPr lang="en-US" sz="900" b="1" dirty="0">
                          <a:effectLst/>
                          <a:latin typeface="Georgia"/>
                          <a:ea typeface="Times New Roman"/>
                          <a:cs typeface="Times New Roman"/>
                        </a:rPr>
                        <a:t>4</a:t>
                      </a:r>
                      <a:r>
                        <a:rPr lang="en-US" sz="900" b="1" dirty="0">
                          <a:effectLst/>
                          <a:latin typeface="Cambria"/>
                          <a:ea typeface="Times New Roman"/>
                          <a:cs typeface="Times New Roman"/>
                        </a:rPr>
                        <a:t> I know this and am a master of this topic: I’ll take the test right now </a:t>
                      </a:r>
                      <a:endParaRPr lang="en-US" sz="900" b="1" dirty="0">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900" dirty="0">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900" dirty="0">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648">
                <a:tc>
                  <a:txBody>
                    <a:bodyPr/>
                    <a:lstStyle/>
                    <a:p>
                      <a:pPr marL="0" marR="0">
                        <a:lnSpc>
                          <a:spcPct val="115000"/>
                        </a:lnSpc>
                        <a:spcBef>
                          <a:spcPts val="0"/>
                        </a:spcBef>
                        <a:spcAft>
                          <a:spcPts val="0"/>
                        </a:spcAft>
                      </a:pPr>
                      <a:r>
                        <a:rPr lang="en-US" sz="900" b="1" dirty="0">
                          <a:effectLst/>
                          <a:latin typeface="Georgia"/>
                          <a:ea typeface="Times New Roman"/>
                          <a:cs typeface="Times New Roman"/>
                        </a:rPr>
                        <a:t> Apply attribution theory to explain motives (e.g., fundamental attribution error, self-serving bias</a:t>
                      </a:r>
                      <a:endParaRPr lang="en-US" sz="900" b="1" dirty="0">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648">
                <a:tc>
                  <a:txBody>
                    <a:bodyPr/>
                    <a:lstStyle/>
                    <a:p>
                      <a:pPr marL="0" marR="0">
                        <a:lnSpc>
                          <a:spcPct val="115000"/>
                        </a:lnSpc>
                        <a:spcBef>
                          <a:spcPts val="0"/>
                        </a:spcBef>
                        <a:spcAft>
                          <a:spcPts val="0"/>
                        </a:spcAft>
                      </a:pPr>
                      <a:r>
                        <a:rPr lang="en-US" sz="900" b="1">
                          <a:effectLst/>
                          <a:latin typeface="Georgia"/>
                          <a:ea typeface="Times New Roman"/>
                          <a:cs typeface="Times New Roman"/>
                        </a:rPr>
                        <a:t>Describe the structure and function of different kinds of group behavior (e.g., deindividuation, group polarization).</a:t>
                      </a:r>
                      <a:endParaRPr lang="en-US" sz="900" b="1">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648">
                <a:tc>
                  <a:txBody>
                    <a:bodyPr/>
                    <a:lstStyle/>
                    <a:p>
                      <a:pPr marL="0" marR="0">
                        <a:lnSpc>
                          <a:spcPct val="115000"/>
                        </a:lnSpc>
                        <a:spcBef>
                          <a:spcPts val="0"/>
                        </a:spcBef>
                        <a:spcAft>
                          <a:spcPts val="0"/>
                        </a:spcAft>
                      </a:pPr>
                      <a:r>
                        <a:rPr lang="en-US" sz="900" b="1">
                          <a:effectLst/>
                          <a:latin typeface="Georgia"/>
                          <a:ea typeface="Times New Roman"/>
                          <a:cs typeface="Times New Roman"/>
                        </a:rPr>
                        <a:t>Explain how individuals respond to expectations of others, including groupthink, conformity, and obedience to authority</a:t>
                      </a:r>
                      <a:endParaRPr lang="en-US" sz="900" b="1">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648">
                <a:tc>
                  <a:txBody>
                    <a:bodyPr/>
                    <a:lstStyle/>
                    <a:p>
                      <a:pPr marL="0" marR="0">
                        <a:lnSpc>
                          <a:spcPct val="115000"/>
                        </a:lnSpc>
                        <a:spcBef>
                          <a:spcPts val="0"/>
                        </a:spcBef>
                        <a:spcAft>
                          <a:spcPts val="0"/>
                        </a:spcAft>
                      </a:pPr>
                      <a:r>
                        <a:rPr lang="en-US" sz="900" b="1">
                          <a:effectLst/>
                          <a:latin typeface="Georgia"/>
                          <a:ea typeface="Times New Roman"/>
                          <a:cs typeface="Times New Roman"/>
                        </a:rPr>
                        <a:t>Discuss attitudes and how they change (e.g., central route to persuasion).</a:t>
                      </a:r>
                      <a:endParaRPr lang="en-US" sz="900" b="1">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648">
                <a:tc>
                  <a:txBody>
                    <a:bodyPr/>
                    <a:lstStyle/>
                    <a:p>
                      <a:pPr marL="0" marR="0">
                        <a:lnSpc>
                          <a:spcPct val="115000"/>
                        </a:lnSpc>
                        <a:spcBef>
                          <a:spcPts val="0"/>
                        </a:spcBef>
                        <a:spcAft>
                          <a:spcPts val="0"/>
                        </a:spcAft>
                        <a:tabLst>
                          <a:tab pos="600075" algn="l"/>
                        </a:tabLst>
                      </a:pPr>
                      <a:r>
                        <a:rPr lang="en-US" sz="900" b="1">
                          <a:effectLst/>
                          <a:latin typeface="Georgia"/>
                          <a:ea typeface="Times New Roman"/>
                          <a:cs typeface="Times New Roman"/>
                        </a:rPr>
                        <a:t>	Predict the impact of the presence of others on individual behavior (e.g., bystander effect, social facilitation)</a:t>
                      </a:r>
                      <a:endParaRPr lang="en-US" sz="900" b="1">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471">
                <a:tc>
                  <a:txBody>
                    <a:bodyPr/>
                    <a:lstStyle/>
                    <a:p>
                      <a:pPr marL="0" marR="0">
                        <a:lnSpc>
                          <a:spcPct val="115000"/>
                        </a:lnSpc>
                        <a:spcBef>
                          <a:spcPts val="0"/>
                        </a:spcBef>
                        <a:spcAft>
                          <a:spcPts val="0"/>
                        </a:spcAft>
                      </a:pPr>
                      <a:r>
                        <a:rPr lang="en-US" sz="900" b="1">
                          <a:effectLst/>
                          <a:latin typeface="Georgia"/>
                          <a:ea typeface="Times New Roman"/>
                          <a:cs typeface="Times New Roman"/>
                        </a:rPr>
                        <a:t>Describe processes that contribute to differential treatment of group members (e.g., in-group/out-group dynamics, ethnocentrism, prejudice).</a:t>
                      </a:r>
                      <a:endParaRPr lang="en-US" sz="900" b="1">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648">
                <a:tc>
                  <a:txBody>
                    <a:bodyPr/>
                    <a:lstStyle/>
                    <a:p>
                      <a:pPr marL="0" marR="0">
                        <a:lnSpc>
                          <a:spcPct val="115000"/>
                        </a:lnSpc>
                        <a:spcBef>
                          <a:spcPts val="0"/>
                        </a:spcBef>
                        <a:spcAft>
                          <a:spcPts val="0"/>
                        </a:spcAft>
                      </a:pPr>
                      <a:r>
                        <a:rPr lang="en-US" sz="900" b="1">
                          <a:effectLst/>
                          <a:latin typeface="Georgia"/>
                          <a:ea typeface="Times New Roman"/>
                          <a:cs typeface="Times New Roman"/>
                        </a:rPr>
                        <a:t>Articulate the impact of social and cultural categories (e.g., gender, race, ethnicity) on self-concept and relations with others.</a:t>
                      </a:r>
                      <a:endParaRPr lang="en-US" sz="900" b="1">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30">
                <a:tc>
                  <a:txBody>
                    <a:bodyPr/>
                    <a:lstStyle/>
                    <a:p>
                      <a:pPr marL="0" marR="0">
                        <a:lnSpc>
                          <a:spcPct val="115000"/>
                        </a:lnSpc>
                        <a:spcBef>
                          <a:spcPts val="0"/>
                        </a:spcBef>
                        <a:spcAft>
                          <a:spcPts val="0"/>
                        </a:spcAft>
                      </a:pPr>
                      <a:r>
                        <a:rPr lang="en-US" sz="900" b="1">
                          <a:effectLst/>
                          <a:latin typeface="Georgia"/>
                          <a:ea typeface="Times New Roman"/>
                          <a:cs typeface="Times New Roman"/>
                        </a:rPr>
                        <a:t>Anticipate the impact of behavior on a self-fulfilling prophecy</a:t>
                      </a:r>
                      <a:endParaRPr lang="en-US" sz="900" b="1">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648">
                <a:tc>
                  <a:txBody>
                    <a:bodyPr/>
                    <a:lstStyle/>
                    <a:p>
                      <a:pPr marL="0" marR="0">
                        <a:lnSpc>
                          <a:spcPct val="115000"/>
                        </a:lnSpc>
                        <a:spcBef>
                          <a:spcPts val="0"/>
                        </a:spcBef>
                        <a:spcAft>
                          <a:spcPts val="0"/>
                        </a:spcAft>
                      </a:pPr>
                      <a:r>
                        <a:rPr lang="en-US" sz="900" b="1">
                          <a:effectLst/>
                          <a:latin typeface="Georgia"/>
                          <a:ea typeface="Times New Roman"/>
                          <a:cs typeface="Times New Roman"/>
                        </a:rPr>
                        <a:t>Describe the variables that contribute to altruism, aggression, and attraction.</a:t>
                      </a:r>
                      <a:endParaRPr lang="en-US" sz="900" b="1">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648">
                <a:tc>
                  <a:txBody>
                    <a:bodyPr/>
                    <a:lstStyle/>
                    <a:p>
                      <a:pPr marL="0" marR="0">
                        <a:lnSpc>
                          <a:spcPct val="115000"/>
                        </a:lnSpc>
                        <a:spcBef>
                          <a:spcPts val="0"/>
                        </a:spcBef>
                        <a:spcAft>
                          <a:spcPts val="0"/>
                        </a:spcAft>
                      </a:pPr>
                      <a:r>
                        <a:rPr lang="en-US" sz="900" b="1">
                          <a:effectLst/>
                          <a:latin typeface="Georgia"/>
                          <a:ea typeface="Times New Roman"/>
                          <a:cs typeface="Times New Roman"/>
                        </a:rPr>
                        <a:t>Discuss attitude formation and change, including persuasion strategies and cognitive dissonance.</a:t>
                      </a:r>
                      <a:endParaRPr lang="en-US" sz="900" b="1">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648">
                <a:tc>
                  <a:txBody>
                    <a:bodyPr/>
                    <a:lstStyle/>
                    <a:p>
                      <a:pPr marL="0" marR="0">
                        <a:lnSpc>
                          <a:spcPct val="115000"/>
                        </a:lnSpc>
                        <a:spcBef>
                          <a:spcPts val="0"/>
                        </a:spcBef>
                        <a:spcAft>
                          <a:spcPts val="0"/>
                        </a:spcAft>
                      </a:pPr>
                      <a:r>
                        <a:rPr lang="en-US" sz="900" b="1" dirty="0">
                          <a:effectLst/>
                          <a:latin typeface="Georgia"/>
                          <a:ea typeface="Times New Roman"/>
                          <a:cs typeface="Times New Roman"/>
                        </a:rPr>
                        <a:t> Identify important figures in social psychology (e.g., Solomon Asch, Leon </a:t>
                      </a:r>
                      <a:r>
                        <a:rPr lang="en-US" sz="900" b="1" dirty="0" err="1">
                          <a:effectLst/>
                          <a:latin typeface="Georgia"/>
                          <a:ea typeface="Times New Roman"/>
                          <a:cs typeface="Times New Roman"/>
                        </a:rPr>
                        <a:t>Festinger</a:t>
                      </a:r>
                      <a:r>
                        <a:rPr lang="en-US" sz="900" b="1" dirty="0">
                          <a:effectLst/>
                          <a:latin typeface="Georgia"/>
                          <a:ea typeface="Times New Roman"/>
                          <a:cs typeface="Times New Roman"/>
                        </a:rPr>
                        <a:t>, Stanley Milgram, Philip Zimbardo).</a:t>
                      </a:r>
                      <a:endParaRPr lang="en-US" sz="900" b="1" dirty="0">
                        <a:effectLst/>
                        <a:latin typeface="Calibri"/>
                        <a:ea typeface="Times New Roman"/>
                        <a:cs typeface="Times New Roman"/>
                      </a:endParaRP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effectLst/>
                          <a:latin typeface="Calibri"/>
                          <a:ea typeface="Times New Roman"/>
                          <a:cs typeface="Times New Roman"/>
                        </a:rPr>
                        <a:t> </a:t>
                      </a:r>
                    </a:p>
                  </a:txBody>
                  <a:tcPr marL="53184" marR="531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45745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 Terminology in real-world</a:t>
            </a:r>
            <a:endParaRPr lang="en-US" dirty="0"/>
          </a:p>
        </p:txBody>
      </p:sp>
      <p:sp>
        <p:nvSpPr>
          <p:cNvPr id="3" name="Content Placeholder 2"/>
          <p:cNvSpPr>
            <a:spLocks noGrp="1"/>
          </p:cNvSpPr>
          <p:nvPr>
            <p:ph sz="half" idx="1"/>
          </p:nvPr>
        </p:nvSpPr>
        <p:spPr/>
        <p:txBody>
          <a:bodyPr>
            <a:normAutofit/>
          </a:bodyPr>
          <a:lstStyle/>
          <a:p>
            <a:pPr marL="0" indent="0">
              <a:buNone/>
            </a:pPr>
            <a:endParaRPr lang="en-US" dirty="0" smtClean="0"/>
          </a:p>
          <a:p>
            <a:r>
              <a:rPr lang="en-US" dirty="0" smtClean="0"/>
              <a:t>How is our behavior affected by the presence of others?</a:t>
            </a:r>
          </a:p>
          <a:p>
            <a:pPr marL="365760" lvl="1" indent="0">
              <a:buNone/>
            </a:pPr>
            <a:endParaRPr lang="en-US" dirty="0"/>
          </a:p>
        </p:txBody>
      </p:sp>
      <p:sp>
        <p:nvSpPr>
          <p:cNvPr id="4" name="Content Placeholder 3"/>
          <p:cNvSpPr>
            <a:spLocks noGrp="1"/>
          </p:cNvSpPr>
          <p:nvPr>
            <p:ph sz="half" idx="2"/>
          </p:nvPr>
        </p:nvSpPr>
        <p:spPr/>
        <p:txBody>
          <a:bodyPr>
            <a:normAutofit/>
          </a:bodyPr>
          <a:lstStyle/>
          <a:p>
            <a:pPr marL="0" indent="0">
              <a:buNone/>
            </a:pPr>
            <a:endParaRPr lang="en-US" dirty="0"/>
          </a:p>
          <a:p>
            <a:r>
              <a:rPr lang="en-US" i="1" dirty="0" smtClean="0"/>
              <a:t>Social facilitation</a:t>
            </a:r>
          </a:p>
          <a:p>
            <a:r>
              <a:rPr lang="en-US" i="1" dirty="0" smtClean="0"/>
              <a:t>Social loafing</a:t>
            </a:r>
          </a:p>
          <a:p>
            <a:r>
              <a:rPr lang="en-US" i="1" dirty="0" smtClean="0"/>
              <a:t>Conformity</a:t>
            </a:r>
          </a:p>
          <a:p>
            <a:r>
              <a:rPr lang="en-US" i="1" dirty="0" smtClean="0"/>
              <a:t>Obedience</a:t>
            </a:r>
          </a:p>
          <a:p>
            <a:r>
              <a:rPr lang="en-US" i="1" dirty="0" smtClean="0"/>
              <a:t>Deindividuation</a:t>
            </a:r>
          </a:p>
          <a:p>
            <a:r>
              <a:rPr lang="en-US" i="1" dirty="0" smtClean="0"/>
              <a:t>Bystander effect</a:t>
            </a:r>
          </a:p>
          <a:p>
            <a:r>
              <a:rPr lang="en-US" i="1" dirty="0" smtClean="0"/>
              <a:t>Group polarization</a:t>
            </a:r>
          </a:p>
          <a:p>
            <a:endParaRPr lang="en-US" i="1" dirty="0" smtClean="0"/>
          </a:p>
          <a:p>
            <a:endParaRPr lang="en-US" i="1" dirty="0" smtClean="0"/>
          </a:p>
          <a:p>
            <a:endParaRPr lang="en-US" i="1" dirty="0"/>
          </a:p>
        </p:txBody>
      </p:sp>
    </p:spTree>
    <p:extLst>
      <p:ext uri="{BB962C8B-B14F-4D97-AF65-F5344CB8AC3E}">
        <p14:creationId xmlns:p14="http://schemas.microsoft.com/office/powerpoint/2010/main" val="113540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Relations</a:t>
            </a:r>
            <a:endParaRPr lang="en-US" dirty="0"/>
          </a:p>
        </p:txBody>
      </p:sp>
      <p:sp>
        <p:nvSpPr>
          <p:cNvPr id="3" name="Content Placeholder 2"/>
          <p:cNvSpPr>
            <a:spLocks noGrp="1"/>
          </p:cNvSpPr>
          <p:nvPr>
            <p:ph sz="half" idx="1"/>
          </p:nvPr>
        </p:nvSpPr>
        <p:spPr>
          <a:xfrm>
            <a:off x="4495800" y="1600201"/>
            <a:ext cx="4495800" cy="4495800"/>
          </a:xfrm>
        </p:spPr>
        <p:txBody>
          <a:bodyPr/>
          <a:lstStyle/>
          <a:p>
            <a:endParaRPr lang="en-US" dirty="0" smtClean="0"/>
          </a:p>
          <a:p>
            <a:r>
              <a:rPr lang="en-US" dirty="0" smtClean="0"/>
              <a:t>How we relate to one another </a:t>
            </a:r>
          </a:p>
          <a:p>
            <a:pPr lvl="1"/>
            <a:r>
              <a:rPr lang="en-US" sz="2800" dirty="0" smtClean="0"/>
              <a:t>Prejudice &amp; aggression </a:t>
            </a:r>
            <a:r>
              <a:rPr lang="en-US" sz="2800" dirty="0" smtClean="0">
                <a:sym typeface="Wingdings 2"/>
              </a:rPr>
              <a:t></a:t>
            </a:r>
          </a:p>
          <a:p>
            <a:pPr lvl="1"/>
            <a:r>
              <a:rPr lang="en-US" sz="2800" dirty="0"/>
              <a:t>Attraction &amp; altruism </a:t>
            </a:r>
            <a:r>
              <a:rPr lang="en-US" sz="2800" dirty="0">
                <a:sym typeface="Wingdings 2"/>
              </a:rPr>
              <a:t></a:t>
            </a:r>
            <a:endParaRPr lang="en-US" sz="2800" dirty="0"/>
          </a:p>
          <a:p>
            <a:pPr lvl="1"/>
            <a:endParaRPr lang="en-US" sz="2800" dirty="0"/>
          </a:p>
        </p:txBody>
      </p:sp>
      <p:pic>
        <p:nvPicPr>
          <p:cNvPr id="1026" name="Picture 2" descr="C:\Users\000059hs\AppData\Local\Microsoft\Windows\Temporary Internet Files\Content.IE5\TTXQZNHY\MP900442452[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286000"/>
            <a:ext cx="4038600" cy="2698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19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Social Identity</a:t>
            </a:r>
            <a:endParaRPr lang="en-US" dirty="0"/>
          </a:p>
        </p:txBody>
      </p:sp>
      <p:sp>
        <p:nvSpPr>
          <p:cNvPr id="3" name="Title 2"/>
          <p:cNvSpPr>
            <a:spLocks noGrp="1"/>
          </p:cNvSpPr>
          <p:nvPr>
            <p:ph type="title"/>
          </p:nvPr>
        </p:nvSpPr>
        <p:spPr/>
        <p:txBody>
          <a:bodyPr/>
          <a:lstStyle/>
          <a:p>
            <a:r>
              <a:rPr lang="en-US" dirty="0" smtClean="0"/>
              <a:t>Are You In or Out?</a:t>
            </a:r>
            <a:endParaRPr lang="en-US" dirty="0"/>
          </a:p>
        </p:txBody>
      </p:sp>
    </p:spTree>
    <p:extLst>
      <p:ext uri="{BB962C8B-B14F-4D97-AF65-F5344CB8AC3E}">
        <p14:creationId xmlns:p14="http://schemas.microsoft.com/office/powerpoint/2010/main" val="557754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Groups</a:t>
            </a:r>
            <a:endParaRPr lang="en-US" dirty="0"/>
          </a:p>
        </p:txBody>
      </p:sp>
      <p:sp>
        <p:nvSpPr>
          <p:cNvPr id="3" name="Content Placeholder 2"/>
          <p:cNvSpPr>
            <a:spLocks noGrp="1"/>
          </p:cNvSpPr>
          <p:nvPr>
            <p:ph sz="half" idx="1"/>
          </p:nvPr>
        </p:nvSpPr>
        <p:spPr/>
        <p:txBody>
          <a:bodyPr>
            <a:normAutofit/>
          </a:bodyPr>
          <a:lstStyle/>
          <a:p>
            <a:endParaRPr lang="en-US" dirty="0" smtClean="0"/>
          </a:p>
          <a:p>
            <a:r>
              <a:rPr lang="en-US" dirty="0" smtClean="0"/>
              <a:t>In-groups</a:t>
            </a:r>
          </a:p>
          <a:p>
            <a:pPr lvl="1"/>
            <a:r>
              <a:rPr lang="en-US" dirty="0" smtClean="0"/>
              <a:t>Group a person identifies with and feels he belongs to</a:t>
            </a:r>
          </a:p>
          <a:p>
            <a:pPr lvl="1"/>
            <a:r>
              <a:rPr lang="en-US" i="1" dirty="0" smtClean="0"/>
              <a:t>In-group bias = exclusion</a:t>
            </a:r>
          </a:p>
          <a:p>
            <a:pPr lvl="1"/>
            <a:endParaRPr lang="en-US" i="1" dirty="0"/>
          </a:p>
          <a:p>
            <a:r>
              <a:rPr lang="en-US" dirty="0" smtClean="0"/>
              <a:t>Out-groups</a:t>
            </a:r>
          </a:p>
          <a:p>
            <a:pPr lvl="1"/>
            <a:r>
              <a:rPr lang="en-US" dirty="0" smtClean="0"/>
              <a:t>Group with which person doesn’t belong</a:t>
            </a:r>
          </a:p>
          <a:p>
            <a:pPr marL="365760" lvl="1" indent="0">
              <a:buNone/>
            </a:pPr>
            <a:endParaRPr lang="en-US" i="1" dirty="0"/>
          </a:p>
        </p:txBody>
      </p:sp>
      <p:pic>
        <p:nvPicPr>
          <p:cNvPr id="2054" name="Picture 6" descr="C:\Users\000059hs\AppData\Local\Microsoft\Windows\Temporary Internet Files\Content.IE5\TRZ19LUP\MP900430991[1].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2286000"/>
            <a:ext cx="36576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64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Differential Treatment of Group Members</a:t>
            </a:r>
            <a:endParaRPr lang="en-US" dirty="0"/>
          </a:p>
        </p:txBody>
      </p:sp>
      <p:sp>
        <p:nvSpPr>
          <p:cNvPr id="3" name="Content Placeholder 2"/>
          <p:cNvSpPr>
            <a:spLocks noGrp="1"/>
          </p:cNvSpPr>
          <p:nvPr>
            <p:ph sz="half" idx="1"/>
          </p:nvPr>
        </p:nvSpPr>
        <p:spPr>
          <a:xfrm>
            <a:off x="457200" y="1600200"/>
            <a:ext cx="4419600" cy="4876800"/>
          </a:xfrm>
        </p:spPr>
        <p:txBody>
          <a:bodyPr>
            <a:normAutofit fontScale="85000" lnSpcReduction="10000"/>
          </a:bodyPr>
          <a:lstStyle/>
          <a:p>
            <a:r>
              <a:rPr lang="en-US" u="sng" dirty="0">
                <a:solidFill>
                  <a:schemeClr val="tx1"/>
                </a:solidFill>
              </a:rPr>
              <a:t>Ethnocentrism</a:t>
            </a:r>
            <a:r>
              <a:rPr lang="en-US" dirty="0">
                <a:solidFill>
                  <a:schemeClr val="tx1"/>
                </a:solidFill>
              </a:rPr>
              <a:t> – Others inferior</a:t>
            </a:r>
          </a:p>
          <a:p>
            <a:r>
              <a:rPr lang="en-US" u="sng" dirty="0">
                <a:solidFill>
                  <a:schemeClr val="tx1"/>
                </a:solidFill>
              </a:rPr>
              <a:t>Stereotypes</a:t>
            </a:r>
            <a:r>
              <a:rPr lang="en-US" dirty="0">
                <a:solidFill>
                  <a:schemeClr val="tx1"/>
                </a:solidFill>
              </a:rPr>
              <a:t> – Overgeneralized beliefs</a:t>
            </a:r>
          </a:p>
          <a:p>
            <a:pPr marL="0" indent="0">
              <a:buNone/>
            </a:pPr>
            <a:endParaRPr lang="en-US" dirty="0">
              <a:solidFill>
                <a:schemeClr val="tx1"/>
              </a:solidFill>
            </a:endParaRPr>
          </a:p>
          <a:p>
            <a:r>
              <a:rPr lang="en-US" u="sng" dirty="0">
                <a:solidFill>
                  <a:schemeClr val="tx1"/>
                </a:solidFill>
              </a:rPr>
              <a:t>Prejudice</a:t>
            </a:r>
            <a:r>
              <a:rPr lang="en-US" dirty="0">
                <a:solidFill>
                  <a:schemeClr val="tx1"/>
                </a:solidFill>
              </a:rPr>
              <a:t> – Positive or negative </a:t>
            </a:r>
            <a:r>
              <a:rPr lang="en-US" i="1" dirty="0">
                <a:solidFill>
                  <a:schemeClr val="tx1"/>
                </a:solidFill>
              </a:rPr>
              <a:t>attitude</a:t>
            </a:r>
            <a:r>
              <a:rPr lang="en-US" dirty="0">
                <a:solidFill>
                  <a:schemeClr val="tx1"/>
                </a:solidFill>
              </a:rPr>
              <a:t> </a:t>
            </a:r>
            <a:r>
              <a:rPr lang="en-US" dirty="0" smtClean="0">
                <a:solidFill>
                  <a:schemeClr val="tx1"/>
                </a:solidFill>
              </a:rPr>
              <a:t>(belief) about </a:t>
            </a:r>
            <a:r>
              <a:rPr lang="en-US" dirty="0">
                <a:solidFill>
                  <a:schemeClr val="tx1"/>
                </a:solidFill>
              </a:rPr>
              <a:t>a person due to their membership in a group</a:t>
            </a:r>
          </a:p>
          <a:p>
            <a:pPr marL="0" indent="0">
              <a:buNone/>
            </a:pPr>
            <a:endParaRPr lang="en-US" dirty="0">
              <a:solidFill>
                <a:schemeClr val="tx1"/>
              </a:solidFill>
            </a:endParaRPr>
          </a:p>
          <a:p>
            <a:r>
              <a:rPr lang="en-US" u="sng" dirty="0">
                <a:solidFill>
                  <a:schemeClr val="tx1"/>
                </a:solidFill>
              </a:rPr>
              <a:t>Discrimination</a:t>
            </a:r>
            <a:r>
              <a:rPr lang="en-US" dirty="0">
                <a:solidFill>
                  <a:schemeClr val="tx1"/>
                </a:solidFill>
              </a:rPr>
              <a:t> – Differential </a:t>
            </a:r>
            <a:r>
              <a:rPr lang="en-US" i="1" dirty="0" smtClean="0">
                <a:solidFill>
                  <a:schemeClr val="tx1"/>
                </a:solidFill>
              </a:rPr>
              <a:t>treatment </a:t>
            </a:r>
            <a:r>
              <a:rPr lang="en-US" dirty="0" smtClean="0">
                <a:solidFill>
                  <a:schemeClr val="tx1"/>
                </a:solidFill>
              </a:rPr>
              <a:t>(behavior) directed </a:t>
            </a:r>
            <a:r>
              <a:rPr lang="en-US" dirty="0">
                <a:solidFill>
                  <a:schemeClr val="tx1"/>
                </a:solidFill>
              </a:rPr>
              <a:t>towards members of a </a:t>
            </a:r>
            <a:r>
              <a:rPr lang="en-US" dirty="0" smtClean="0">
                <a:solidFill>
                  <a:schemeClr val="tx1"/>
                </a:solidFill>
              </a:rPr>
              <a:t>group </a:t>
            </a:r>
            <a:r>
              <a:rPr lang="en-US" dirty="0">
                <a:solidFill>
                  <a:schemeClr val="tx1"/>
                </a:solidFill>
              </a:rPr>
              <a:t>(usually negative)</a:t>
            </a:r>
          </a:p>
          <a:p>
            <a:endParaRPr lang="en-US" dirty="0"/>
          </a:p>
        </p:txBody>
      </p:sp>
      <p:pic>
        <p:nvPicPr>
          <p:cNvPr id="5" name="Picture 2" descr="C:\Users\000059hs\AppData\Local\Microsoft\Windows\Temporary Internet Files\Content.IE5\TRZ19LUP\MP90044860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144585"/>
            <a:ext cx="3429000" cy="3788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42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Jane Elliot </a:t>
            </a:r>
            <a:r>
              <a:rPr lang="en-US" dirty="0" smtClean="0">
                <a:hlinkClick r:id="rId3"/>
              </a:rPr>
              <a:t>Experiment</a:t>
            </a:r>
            <a:endParaRPr lang="en-US" dirty="0"/>
          </a:p>
        </p:txBody>
      </p:sp>
      <p:sp>
        <p:nvSpPr>
          <p:cNvPr id="3" name="Title 2"/>
          <p:cNvSpPr>
            <a:spLocks noGrp="1"/>
          </p:cNvSpPr>
          <p:nvPr>
            <p:ph type="title"/>
          </p:nvPr>
        </p:nvSpPr>
        <p:spPr/>
        <p:txBody>
          <a:bodyPr/>
          <a:lstStyle/>
          <a:p>
            <a:r>
              <a:rPr lang="en-US" dirty="0" smtClean="0"/>
              <a:t>You Have to be Taught to Hate</a:t>
            </a:r>
            <a:endParaRPr lang="en-US" dirty="0"/>
          </a:p>
        </p:txBody>
      </p:sp>
    </p:spTree>
    <p:extLst>
      <p:ext uri="{BB962C8B-B14F-4D97-AF65-F5344CB8AC3E}">
        <p14:creationId xmlns:p14="http://schemas.microsoft.com/office/powerpoint/2010/main" val="1408267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3823</TotalTime>
  <Words>4298</Words>
  <Application>Microsoft Office PowerPoint</Application>
  <PresentationFormat>On-screen Show (4:3)</PresentationFormat>
  <Paragraphs>438</Paragraphs>
  <Slides>23</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Cambria</vt:lpstr>
      <vt:lpstr>Georgia</vt:lpstr>
      <vt:lpstr>Palatino Linotype</vt:lpstr>
      <vt:lpstr>Times New Roman</vt:lpstr>
      <vt:lpstr>Tw Cen MT</vt:lpstr>
      <vt:lpstr>Wingdings</vt:lpstr>
      <vt:lpstr>Wingdings 2</vt:lpstr>
      <vt:lpstr>Thatch</vt:lpstr>
      <vt:lpstr>HW: </vt:lpstr>
      <vt:lpstr>GOALS FOR TODAY: </vt:lpstr>
      <vt:lpstr>PowerPoint Presentation</vt:lpstr>
      <vt:lpstr>DO NOW: Terminology in real-world</vt:lpstr>
      <vt:lpstr>Social Relations</vt:lpstr>
      <vt:lpstr>Are You In or Out?</vt:lpstr>
      <vt:lpstr>Groups</vt:lpstr>
      <vt:lpstr>Differential Treatment of Group Members</vt:lpstr>
      <vt:lpstr>You Have to be Taught to Hate</vt:lpstr>
      <vt:lpstr>Roots of Prejudice</vt:lpstr>
      <vt:lpstr>Reducing Prejudice &amp; Discrimination </vt:lpstr>
      <vt:lpstr>Conflict</vt:lpstr>
      <vt:lpstr>Aggression</vt:lpstr>
      <vt:lpstr>Video Games &amp; Violence</vt:lpstr>
      <vt:lpstr>Prosocial Behavior</vt:lpstr>
      <vt:lpstr>Friends</vt:lpstr>
      <vt:lpstr>Interpersonal Attraction</vt:lpstr>
      <vt:lpstr>Personals</vt:lpstr>
      <vt:lpstr>PowerPoint Presentation</vt:lpstr>
      <vt:lpstr>Romantic Love</vt:lpstr>
      <vt:lpstr>PowerPoint Presentation</vt:lpstr>
      <vt:lpstr>    </vt:lpstr>
      <vt:lpstr>For Next Time</vt:lpstr>
    </vt:vector>
  </TitlesOfParts>
  <Company>School District of Springfield Township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Psychology</dc:title>
  <dc:creator>Windows User</dc:creator>
  <cp:lastModifiedBy>Henry, Laura    LHS - Staff</cp:lastModifiedBy>
  <cp:revision>192</cp:revision>
  <cp:lastPrinted>2015-03-23T11:46:16Z</cp:lastPrinted>
  <dcterms:created xsi:type="dcterms:W3CDTF">2014-03-18T00:30:12Z</dcterms:created>
  <dcterms:modified xsi:type="dcterms:W3CDTF">2019-04-03T22:27:24Z</dcterms:modified>
</cp:coreProperties>
</file>