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343" r:id="rId3"/>
    <p:sldId id="257" r:id="rId4"/>
    <p:sldId id="342" r:id="rId5"/>
    <p:sldId id="259" r:id="rId6"/>
    <p:sldId id="262" r:id="rId7"/>
    <p:sldId id="276" r:id="rId8"/>
    <p:sldId id="283" r:id="rId9"/>
    <p:sldId id="284" r:id="rId10"/>
    <p:sldId id="285" r:id="rId11"/>
    <p:sldId id="286" r:id="rId12"/>
    <p:sldId id="287" r:id="rId13"/>
    <p:sldId id="288" r:id="rId14"/>
    <p:sldId id="277" r:id="rId15"/>
    <p:sldId id="336" r:id="rId16"/>
    <p:sldId id="278" r:id="rId17"/>
    <p:sldId id="291" r:id="rId18"/>
    <p:sldId id="279" r:id="rId19"/>
    <p:sldId id="282" r:id="rId20"/>
    <p:sldId id="292" r:id="rId21"/>
    <p:sldId id="294"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4951" autoAdjust="0"/>
  </p:normalViewPr>
  <p:slideViewPr>
    <p:cSldViewPr>
      <p:cViewPr varScale="1">
        <p:scale>
          <a:sx n="56" d="100"/>
          <a:sy n="56" d="100"/>
        </p:scale>
        <p:origin x="936" y="60"/>
      </p:cViewPr>
      <p:guideLst>
        <p:guide orient="horz" pos="2160"/>
        <p:guide pos="2880"/>
      </p:guideLst>
    </p:cSldViewPr>
  </p:slideViewPr>
  <p:notesTextViewPr>
    <p:cViewPr>
      <p:scale>
        <a:sx n="1" d="1"/>
        <a:sy n="1" d="1"/>
      </p:scale>
      <p:origin x="0" y="0"/>
    </p:cViewPr>
  </p:notesTextViewPr>
  <p:sorterViewPr>
    <p:cViewPr>
      <p:scale>
        <a:sx n="100" d="100"/>
        <a:sy n="100" d="100"/>
      </p:scale>
      <p:origin x="0" y="-10764"/>
    </p:cViewPr>
  </p:sorterViewPr>
  <p:notesViewPr>
    <p:cSldViewPr>
      <p:cViewPr varScale="1">
        <p:scale>
          <a:sx n="55" d="100"/>
          <a:sy n="55" d="100"/>
        </p:scale>
        <p:origin x="-2844" y="-10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CC51B0B8-8D8F-4FE2-8C10-0260F3D98067}" type="datetimeFigureOut">
              <a:rPr lang="en-US" smtClean="0"/>
              <a:t>3/28/2019</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FD11E78C-FD02-455A-9590-4AD4545E2922}" type="slidenum">
              <a:rPr lang="en-US" smtClean="0"/>
              <a:t>‹#›</a:t>
            </a:fld>
            <a:endParaRPr lang="en-US" dirty="0"/>
          </a:p>
        </p:txBody>
      </p:sp>
    </p:spTree>
    <p:extLst>
      <p:ext uri="{BB962C8B-B14F-4D97-AF65-F5344CB8AC3E}">
        <p14:creationId xmlns:p14="http://schemas.microsoft.com/office/powerpoint/2010/main" val="1065924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33F78AA2-944F-470A-B01A-704730F3C6D6}" type="datetimeFigureOut">
              <a:rPr lang="en-US" smtClean="0"/>
              <a:t>3/28/2019</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BF06379A-98B8-4573-852F-E89EB87EB31A}" type="slidenum">
              <a:rPr lang="en-US" smtClean="0"/>
              <a:t>‹#›</a:t>
            </a:fld>
            <a:endParaRPr lang="en-US" dirty="0"/>
          </a:p>
        </p:txBody>
      </p:sp>
    </p:spTree>
    <p:extLst>
      <p:ext uri="{BB962C8B-B14F-4D97-AF65-F5344CB8AC3E}">
        <p14:creationId xmlns:p14="http://schemas.microsoft.com/office/powerpoint/2010/main" val="186073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1</a:t>
            </a:fld>
            <a:endParaRPr lang="en-US" dirty="0"/>
          </a:p>
        </p:txBody>
      </p:sp>
    </p:spTree>
    <p:extLst>
      <p:ext uri="{BB962C8B-B14F-4D97-AF65-F5344CB8AC3E}">
        <p14:creationId xmlns:p14="http://schemas.microsoft.com/office/powerpoint/2010/main" val="2640503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So, at this point, we know that people</a:t>
            </a:r>
            <a:r>
              <a:rPr lang="en-US" sz="1000" baseline="0" dirty="0" smtClean="0"/>
              <a:t> will comply to social pressures.  How would they respond to outright command?  Why did you only step on the papers on your way to your desks?  Because I (an authority figure) asked you to.</a:t>
            </a:r>
          </a:p>
          <a:p>
            <a:endParaRPr lang="en-US" sz="1000" baseline="0" dirty="0" smtClean="0"/>
          </a:p>
          <a:p>
            <a:r>
              <a:rPr lang="en-US" sz="1000" baseline="0" dirty="0" smtClean="0"/>
              <a:t>Stanley Milgram designed a study that investigates the effects of authority on obedience. Began in July 1961 at Yale.  </a:t>
            </a:r>
          </a:p>
          <a:p>
            <a:endParaRPr lang="en-US" sz="1000" baseline="0" dirty="0" smtClean="0"/>
          </a:p>
          <a:p>
            <a:r>
              <a:rPr lang="en-US" sz="1000" baseline="0" dirty="0" smtClean="0"/>
              <a:t>Basic design involved 3 people; an experimenter played by a 31 yr old high school biology teacher.  Wore white lab coat to enhance status as authority figure.  A learner or victim played by affable 47 yr old Irish-American accountant.    A “teacher” or subject who responded to an ad offering volunteer $4.00 ($30 today) to participate in a 1 hour memory and learning test.  Subjects represented a wide range of educational and occupational backgrounds.</a:t>
            </a:r>
          </a:p>
          <a:p>
            <a:endParaRPr lang="en-US" sz="1000" baseline="0" dirty="0" smtClean="0"/>
          </a:p>
          <a:p>
            <a:r>
              <a:rPr lang="en-US" sz="1000" baseline="0" dirty="0" smtClean="0"/>
              <a:t>Told it was experiment on effects of punishment on learning and memory.  Confederates memorized list of word pairs and were asked to recall second word when prompted with first.  If correct, move on.  If incorrect, receive a volt that began at 15 and gradually increased in intensity.  Subjects were given 45-volt sample shock, the only real shock of the experiment.  Realistic, but bogus shock generator could supposedly deliver shock ranging from 15 volts to 450 volts (XXX).</a:t>
            </a:r>
          </a:p>
          <a:p>
            <a:endParaRPr lang="en-US" sz="1000" baseline="0" dirty="0" smtClean="0"/>
          </a:p>
          <a:p>
            <a:r>
              <a:rPr lang="en-US" sz="1000" baseline="0" dirty="0" smtClean="0"/>
              <a:t>Experimenter and confederate learner had script.  Learner’s protests to shocks were preplanned.  75 volts (grunt), 125 volts (express pain), 150 volts (ask to get out), 180 volt (I can’t stand pain), 300 (I won’t go on), 315 (violent scream &amp; refusal to continue), after 330 not heard from again.</a:t>
            </a:r>
          </a:p>
          <a:p>
            <a:endParaRPr lang="en-US" sz="1000" baseline="0" dirty="0" smtClean="0"/>
          </a:p>
          <a:p>
            <a:r>
              <a:rPr lang="en-US" sz="1000" baseline="0" dirty="0" smtClean="0"/>
              <a:t>Experimenter had four prompts: Please continue, the experiment requires you continue, it is absolutely essential you continue, you have not choice you must go on.  If subject insisted on stopping after heard all 4 prompts, experiment ended.  Otherwise, experiment halted after subject administered max 450 volt shock – thinking they potentially killed someone.</a:t>
            </a:r>
          </a:p>
          <a:p>
            <a:endParaRPr lang="en-US" sz="1000" baseline="0" dirty="0" smtClean="0"/>
          </a:p>
          <a:p>
            <a:r>
              <a:rPr lang="en-US" sz="1000" baseline="0" dirty="0" smtClean="0"/>
              <a:t>Prior to the experiment, Milgram asked psychiatrists to predict results.  They guessed most would stop at 150 volts (4% said go as high as 300) (1 in 1000 would hit 450).  They were wrong.  65 % (26  of 40 participants) gave the 450 volt shock.</a:t>
            </a:r>
          </a:p>
          <a:p>
            <a:endParaRPr lang="en-US" sz="1000" baseline="0" dirty="0" smtClean="0"/>
          </a:p>
          <a:p>
            <a:r>
              <a:rPr lang="en-US" sz="1000" baseline="0" dirty="0" smtClean="0"/>
              <a:t>Controversial findings sparked debate about willingness of ordinary citizens to obey an authority figure who instructed them to perform actions that conflict with personal values.  In addition, Milgram’s use of deception influenced the debate about the proper code of ethics in psychological research.   </a:t>
            </a:r>
          </a:p>
          <a:p>
            <a:endParaRPr lang="en-US" sz="1000" baseline="0" dirty="0" smtClean="0"/>
          </a:p>
          <a:p>
            <a:r>
              <a:rPr lang="en-US" sz="1000" baseline="0" dirty="0" smtClean="0"/>
              <a:t>However, numerous replications by Milgram and others, including one as recently as 2009, produced almost identical results.   Show Dr. Phil link.</a:t>
            </a:r>
          </a:p>
          <a:p>
            <a:endParaRPr lang="en-US" sz="1000" baseline="0" dirty="0" smtClean="0"/>
          </a:p>
        </p:txBody>
      </p:sp>
      <p:sp>
        <p:nvSpPr>
          <p:cNvPr id="4" name="Slide Number Placeholder 3"/>
          <p:cNvSpPr>
            <a:spLocks noGrp="1"/>
          </p:cNvSpPr>
          <p:nvPr>
            <p:ph type="sldNum" sz="quarter" idx="10"/>
          </p:nvPr>
        </p:nvSpPr>
        <p:spPr/>
        <p:txBody>
          <a:bodyPr/>
          <a:lstStyle/>
          <a:p>
            <a:fld id="{BF06379A-98B8-4573-852F-E89EB87EB31A}" type="slidenum">
              <a:rPr lang="en-US" smtClean="0"/>
              <a:t>12</a:t>
            </a:fld>
            <a:endParaRPr lang="en-US" dirty="0"/>
          </a:p>
        </p:txBody>
      </p:sp>
    </p:spTree>
    <p:extLst>
      <p:ext uri="{BB962C8B-B14F-4D97-AF65-F5344CB8AC3E}">
        <p14:creationId xmlns:p14="http://schemas.microsoft.com/office/powerpoint/2010/main" val="2869134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Milgram conducted variations of his experiments on nearly 1000 subjects.  Taken together, his experiments comprise one of the largest research programs in the history of psychology.  He found…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Obedience was highest when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aseline="0" dirty="0" smtClean="0"/>
              <a:t>The person giving the orders was nearby and was perceived as a legitimate authority figure.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aseline="0" dirty="0" smtClean="0"/>
              <a:t>The research was supported by a prestigious institution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aseline="0" dirty="0" smtClean="0"/>
              <a:t>The victim was depersonalized or at a distance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aseline="0" dirty="0" smtClean="0"/>
              <a:t>There were no role models for defiance.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Certain conditions reduce the willingness of the subjects to obey the experimenter</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aseline="0" dirty="0" smtClean="0"/>
              <a:t>When they set levels, 95% didn’t go past 150.</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aseline="0" dirty="0" smtClean="0"/>
              <a:t>When subjects observed other subjects who refused to obey orders, 90% refused to continue.  Corroborates (supports) Asch’s findings that subjects stand by convictions when they are supported by dissenter or role model.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In both Asch’s and Milgram’s studies, participants were pressured to follow their standards and be responsive to others.  In Milgram’s study, participants were torn between hearing the victims pleas and the experimenter’s orders.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AP test expect familiarity with Milgram study of </a:t>
            </a:r>
            <a:r>
              <a:rPr lang="en-US" sz="1000" b="1" baseline="0" dirty="0" smtClean="0"/>
              <a:t>obedience to authority.  </a:t>
            </a:r>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t>65%</a:t>
            </a:r>
            <a:r>
              <a:rPr lang="en-US" sz="1000" baseline="0" dirty="0" smtClean="0"/>
              <a:t> administered highest shock</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Psychiatrists significantly </a:t>
            </a:r>
            <a:r>
              <a:rPr lang="en-US" sz="1000" b="1" baseline="0" dirty="0" smtClean="0"/>
              <a:t>underestimated</a:t>
            </a:r>
            <a:r>
              <a:rPr lang="en-US" sz="1000" baseline="0" dirty="0" smtClean="0"/>
              <a:t> subject’s level of obedience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Least likely to deliver max levels if </a:t>
            </a:r>
            <a:r>
              <a:rPr lang="en-US" sz="1000" b="1" baseline="0" dirty="0" smtClean="0"/>
              <a:t>observed</a:t>
            </a:r>
            <a:r>
              <a:rPr lang="en-US" sz="1000" baseline="0" dirty="0" smtClean="0"/>
              <a:t> </a:t>
            </a:r>
            <a:r>
              <a:rPr lang="en-US" sz="1000" b="1" baseline="0" dirty="0" smtClean="0"/>
              <a:t>dissenters </a:t>
            </a:r>
            <a:endParaRPr lang="en-US" sz="1000" b="1" dirty="0" smtClean="0"/>
          </a:p>
          <a:p>
            <a:endParaRPr lang="en-US"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p:txBody>
      </p:sp>
      <p:sp>
        <p:nvSpPr>
          <p:cNvPr id="4" name="Slide Number Placeholder 3"/>
          <p:cNvSpPr>
            <a:spLocks noGrp="1"/>
          </p:cNvSpPr>
          <p:nvPr>
            <p:ph type="sldNum" sz="quarter" idx="10"/>
          </p:nvPr>
        </p:nvSpPr>
        <p:spPr/>
        <p:txBody>
          <a:bodyPr/>
          <a:lstStyle/>
          <a:p>
            <a:fld id="{BF06379A-98B8-4573-852F-E89EB87EB31A}" type="slidenum">
              <a:rPr lang="en-US" smtClean="0"/>
              <a:t>13</a:t>
            </a:fld>
            <a:endParaRPr lang="en-US" dirty="0"/>
          </a:p>
        </p:txBody>
      </p:sp>
    </p:spTree>
    <p:extLst>
      <p:ext uri="{BB962C8B-B14F-4D97-AF65-F5344CB8AC3E}">
        <p14:creationId xmlns:p14="http://schemas.microsoft.com/office/powerpoint/2010/main" val="3854402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When</a:t>
            </a:r>
            <a:r>
              <a:rPr lang="en-US" sz="1000" baseline="0" dirty="0" smtClean="0"/>
              <a:t> we talk about individual behavior in the presence of others there are several other  concepts to consider.</a:t>
            </a:r>
          </a:p>
          <a:p>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Social facilitation – refers to improved performance </a:t>
            </a:r>
            <a:r>
              <a:rPr lang="en-US" sz="1000" dirty="0" smtClean="0"/>
              <a:t>when simple or well-rehearsed tasks are performed in the presence of others.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1" dirty="0" smtClean="0"/>
              <a:t>Triplett</a:t>
            </a:r>
            <a:r>
              <a:rPr lang="en-US" sz="1000" i="1" baseline="0" dirty="0" smtClean="0"/>
              <a:t> (1898) noticed cyclists’ race times were faster when they competed against others than when they just raced against the clock.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0" baseline="0" dirty="0" smtClean="0"/>
              <a:t>Social Inhibition – is the tendency for an individual’s performance to decline when complex or poorly-learned tasks are performed in the presence of others.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1" baseline="0" dirty="0" smtClean="0"/>
              <a:t>James Michaels (1982) found that the performance of expert pool players improved when they played in front of  an audience.  In contrast, poor players performed worse when they played in front of an audience.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1" baseline="0" dirty="0" smtClean="0"/>
              <a:t>The presence of an audience often inspires well-trained actors and dancers to raise their performance to a new level; however the pressure of an audience can have the opposite effect upon poorly prepared actors and dancers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0" dirty="0" smtClean="0"/>
          </a:p>
          <a:p>
            <a:endParaRPr lang="en-US" sz="1000" dirty="0"/>
          </a:p>
        </p:txBody>
      </p:sp>
      <p:sp>
        <p:nvSpPr>
          <p:cNvPr id="4" name="Slide Number Placeholder 3"/>
          <p:cNvSpPr>
            <a:spLocks noGrp="1"/>
          </p:cNvSpPr>
          <p:nvPr>
            <p:ph type="sldNum" sz="quarter" idx="10"/>
          </p:nvPr>
        </p:nvSpPr>
        <p:spPr/>
        <p:txBody>
          <a:bodyPr/>
          <a:lstStyle/>
          <a:p>
            <a:fld id="{BF06379A-98B8-4573-852F-E89EB87EB31A}" type="slidenum">
              <a:rPr lang="en-US" smtClean="0"/>
              <a:t>14</a:t>
            </a:fld>
            <a:endParaRPr lang="en-US" dirty="0"/>
          </a:p>
        </p:txBody>
      </p:sp>
    </p:spTree>
    <p:extLst>
      <p:ext uri="{BB962C8B-B14F-4D97-AF65-F5344CB8AC3E}">
        <p14:creationId xmlns:p14="http://schemas.microsoft.com/office/powerpoint/2010/main" val="195526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15</a:t>
            </a:fld>
            <a:endParaRPr lang="en-US" dirty="0"/>
          </a:p>
        </p:txBody>
      </p:sp>
    </p:spTree>
    <p:extLst>
      <p:ext uri="{BB962C8B-B14F-4D97-AF65-F5344CB8AC3E}">
        <p14:creationId xmlns:p14="http://schemas.microsoft.com/office/powerpoint/2010/main" val="1408495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Lateen’ 1981</a:t>
            </a:r>
          </a:p>
          <a:p>
            <a:endParaRPr lang="en-US" sz="1000" dirty="0" smtClean="0"/>
          </a:p>
          <a:p>
            <a:r>
              <a:rPr lang="en-US" sz="1000" dirty="0" smtClean="0"/>
              <a:t>Individuals</a:t>
            </a:r>
            <a:r>
              <a:rPr lang="en-US" sz="1000" baseline="0" dirty="0" smtClean="0"/>
              <a:t> working in groups exert less effort to achieve a common goal than they do when they work or are tested individually.</a:t>
            </a:r>
          </a:p>
          <a:p>
            <a:endParaRPr lang="en-US" sz="1000" baseline="0" dirty="0" smtClean="0"/>
          </a:p>
          <a:p>
            <a:r>
              <a:rPr lang="en-US" sz="1000" baseline="0" dirty="0" smtClean="0"/>
              <a:t>Causes:</a:t>
            </a:r>
          </a:p>
          <a:p>
            <a:r>
              <a:rPr lang="en-US" sz="1000" baseline="0" dirty="0" smtClean="0"/>
              <a:t>People believe that their individual contribution to the collective effort is neither appreciated nor important.</a:t>
            </a:r>
          </a:p>
          <a:p>
            <a:endParaRPr lang="en-US" sz="1000" baseline="0" dirty="0" smtClean="0"/>
          </a:p>
          <a:p>
            <a:r>
              <a:rPr lang="en-US" sz="1000" baseline="0" dirty="0" smtClean="0"/>
              <a:t>People believe they will “get a free ride” since it will be difficult to assess their contribution to the team or group.  </a:t>
            </a:r>
          </a:p>
          <a:p>
            <a:endParaRPr lang="en-US" sz="1000" baseline="0" dirty="0" smtClean="0"/>
          </a:p>
          <a:p>
            <a:r>
              <a:rPr lang="en-US" sz="1000" i="1" baseline="0" dirty="0" smtClean="0"/>
              <a:t>An art teacher divides his class into groups and assigns each group the task of preparing an oral report on a famous artist.  Each group selects one member to present their report. Since all members of the group receive the same grade, the instructional task invites social loafing.</a:t>
            </a:r>
          </a:p>
          <a:p>
            <a:endParaRPr lang="en-US" sz="1000" i="1" baseline="0" dirty="0" smtClean="0"/>
          </a:p>
          <a:p>
            <a:r>
              <a:rPr lang="en-US" sz="1000" i="1" baseline="0" dirty="0" smtClean="0"/>
              <a:t>Local SPCA used to publish a report of individual donor contributions.  Recently switched to a new report that simply lists total contributions.  The change in reporting made contributors feel less appreciated and less important, thus inviting social loafing and a decline in individual contributions.</a:t>
            </a:r>
          </a:p>
          <a:p>
            <a:endParaRPr lang="en-US" sz="1000" dirty="0"/>
          </a:p>
        </p:txBody>
      </p:sp>
      <p:sp>
        <p:nvSpPr>
          <p:cNvPr id="4" name="Slide Number Placeholder 3"/>
          <p:cNvSpPr>
            <a:spLocks noGrp="1"/>
          </p:cNvSpPr>
          <p:nvPr>
            <p:ph type="sldNum" sz="quarter" idx="10"/>
          </p:nvPr>
        </p:nvSpPr>
        <p:spPr/>
        <p:txBody>
          <a:bodyPr/>
          <a:lstStyle/>
          <a:p>
            <a:fld id="{BF06379A-98B8-4573-852F-E89EB87EB31A}" type="slidenum">
              <a:rPr lang="en-US" smtClean="0"/>
              <a:t>16</a:t>
            </a:fld>
            <a:endParaRPr lang="en-US" dirty="0"/>
          </a:p>
        </p:txBody>
      </p:sp>
    </p:spTree>
    <p:extLst>
      <p:ext uri="{BB962C8B-B14F-4D97-AF65-F5344CB8AC3E}">
        <p14:creationId xmlns:p14="http://schemas.microsoft.com/office/powerpoint/2010/main" val="2728564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If simply being in</a:t>
            </a:r>
            <a:r>
              <a:rPr lang="en-US" sz="1000" baseline="0" dirty="0" smtClean="0"/>
              <a:t> the presence of others can influence us, so too can interacting with others!  Both can have good and bad effects.</a:t>
            </a:r>
            <a:endParaRPr lang="en-US" sz="1000" dirty="0" smtClean="0"/>
          </a:p>
          <a:p>
            <a:endParaRPr lang="en-US" sz="1000" dirty="0" smtClean="0"/>
          </a:p>
          <a:p>
            <a:r>
              <a:rPr lang="en-US" sz="1000" dirty="0" smtClean="0"/>
              <a:t>Polarization – If a group is like-minded, discussion strengthens its prevailing opinions and attitudes.  So,</a:t>
            </a:r>
            <a:r>
              <a:rPr lang="en-US" sz="1000" baseline="0" dirty="0" smtClean="0"/>
              <a:t> a group’s opinion becomes stronger or more extreme after an issue is discussed.  Different from conformity which occurs when individual changes attitude to be more like group.  Here, everyone has same opinion which is reinforced when together.</a:t>
            </a:r>
          </a:p>
          <a:p>
            <a:endParaRPr lang="en-US" sz="1000" baseline="0" dirty="0" smtClean="0"/>
          </a:p>
          <a:p>
            <a:r>
              <a:rPr lang="en-US" sz="1000" i="1" baseline="0" dirty="0" smtClean="0"/>
              <a:t>Ex: Discussions among stop-smoking self-help group increase members’ resolve to quit smoking (same with weight watchers meetings).  Discussing racial issues decreased prejudice in low-prejudice group but increased it in a high-prejudice group.</a:t>
            </a:r>
            <a:endParaRPr lang="en-US" sz="1000" i="1" dirty="0" smtClean="0"/>
          </a:p>
          <a:p>
            <a:endParaRPr lang="en-US" sz="1000" dirty="0" smtClean="0"/>
          </a:p>
          <a:p>
            <a:r>
              <a:rPr lang="en-US" sz="1000" dirty="0" smtClean="0"/>
              <a:t>Groupthink</a:t>
            </a:r>
            <a:r>
              <a:rPr lang="en-US" sz="1000" baseline="0" dirty="0" smtClean="0"/>
              <a:t> – mode of thinking that occurs when the desire for harmony in a decision-making group overrides the realistic appraisal of alternatives.    Want to stick together, so they ignore or dismiss reasonable alternatives.</a:t>
            </a:r>
          </a:p>
          <a:p>
            <a:endParaRPr lang="en-US" sz="1000" baseline="0" dirty="0" smtClean="0"/>
          </a:p>
          <a:p>
            <a:r>
              <a:rPr lang="en-US" sz="1000" i="1" baseline="0" dirty="0" smtClean="0"/>
              <a:t>Ex: attack on pearl harbor, Bay of Pigs &amp; Cuban missile crisis, Watergate cover up, 2003 Iraq invasion</a:t>
            </a:r>
          </a:p>
          <a:p>
            <a:endParaRPr lang="en-US" sz="1000" i="1" baseline="0" dirty="0" smtClean="0"/>
          </a:p>
          <a:p>
            <a:r>
              <a:rPr lang="en-US" sz="1000" i="1" baseline="0" dirty="0" smtClean="0"/>
              <a:t>Leaders can counteract groupthink by encouraging divergent views, consulting outside experts, and assigning people to play the role of devil’s advocate!</a:t>
            </a:r>
            <a:endParaRPr lang="en-US" sz="1000" i="1" dirty="0"/>
          </a:p>
        </p:txBody>
      </p:sp>
      <p:sp>
        <p:nvSpPr>
          <p:cNvPr id="4" name="Slide Number Placeholder 3"/>
          <p:cNvSpPr>
            <a:spLocks noGrp="1"/>
          </p:cNvSpPr>
          <p:nvPr>
            <p:ph type="sldNum" sz="quarter" idx="10"/>
          </p:nvPr>
        </p:nvSpPr>
        <p:spPr/>
        <p:txBody>
          <a:bodyPr/>
          <a:lstStyle/>
          <a:p>
            <a:fld id="{BF06379A-98B8-4573-852F-E89EB87EB31A}" type="slidenum">
              <a:rPr lang="en-US" smtClean="0"/>
              <a:t>17</a:t>
            </a:fld>
            <a:endParaRPr lang="en-US" dirty="0"/>
          </a:p>
        </p:txBody>
      </p:sp>
    </p:spTree>
    <p:extLst>
      <p:ext uri="{BB962C8B-B14F-4D97-AF65-F5344CB8AC3E}">
        <p14:creationId xmlns:p14="http://schemas.microsoft.com/office/powerpoint/2010/main" val="818799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A major contributing factor to deindividuation is perceived anonymity, psychologically protects individuals form being held responsible for their actions.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Reduction of self-awareness and personal responsibility that can occur when a person is part of a group whose members feel anonymous.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Three types of behavior: prosocial</a:t>
            </a:r>
            <a:r>
              <a:rPr lang="en-US" sz="1000" baseline="0" dirty="0" smtClean="0"/>
              <a:t> (intended to benefit others) antisocial (intended to injure others or deprive them of rights) and non-normative behavior (clearly violates norms but does not directly help or harm others).  Neutral as well.  </a:t>
            </a:r>
            <a:endParaRPr lang="en-US"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Causes: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Individuals</a:t>
            </a:r>
            <a:r>
              <a:rPr lang="en-US" sz="1000" baseline="0" dirty="0" smtClean="0"/>
              <a:t> become immersed in a group and lose a sense of self-awareness.  The growing sense of anonymity lowers personal accountability so that individuals no longer feel responsible for their actions.  The group thus “assumes” responsibility for aggressive and destructive actions that individuals  would not commit if they were alone.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1" baseline="0" dirty="0" smtClean="0"/>
              <a:t>Stanford Prison Study</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i="1" baseline="0" dirty="0" smtClean="0"/>
              <a:t>Talked about idea of playing role &amp; how that influences your attitude and thus behaviors.  Also use this study to illustrate concept of deindiviuation…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1" baseline="0" dirty="0" smtClean="0"/>
              <a:t>In August 1971, psychology professor Philip Zimbardo converted the basement of Stanford University’s psychology building  into a mock prison.  Placed ads in local papers offering to pay volunteers $15.00/day ($75 today) to participate in a two-week “prison simulation.”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1" baseline="0" dirty="0" smtClean="0"/>
              <a:t>Zimbardo and his team of research assistants selected 24 middle-class educated young men.  Screened them (psychological backgrounds, etc).  Randomly assigned participants to role of either guard or prisoner.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1" baseline="0" dirty="0" smtClean="0"/>
              <a:t>Purposefully promoted the deindividuation of both the guards and the prisoners.  The guards wore identical khaki uniforms and mirrored sunglasses that prevented anyone from seeing their eyes or reading their emotions.  They also carried billy clubs (they weren’t allowed to strike others), whistles, and handcuffs.  The prisoners all wore stocking caps and hospital dressing gowns.  They were identified by numbers sewn into their gowns.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1" baseline="0" dirty="0" smtClean="0"/>
              <a:t>The participants quickly took on the role to which they were assigned, and the experiment quickly grew out of hand as some of the guards turned sadistic, humiliating the prisoners verbally and physically.  Initially the inmates resisted, but they quickly “broke” some becoming docile and almost catatonic – one had complete breakdown and was removed.  (After his girlfriend came to visit) Alarmed by the guards’ cruel behavior, Zimbardo called off the experiment after just six days.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1" baseline="0" dirty="0" smtClean="0"/>
              <a:t>Classic experiment provides a vivid illustration of the powerful effects of deinviduation.  As the guards became immersed in their roles , they developed a strong group cohesion that reduced their sense of personal responsibility.  As they stopped viewing the prisoners as individual human beings, the guards’ behavior became increasingly aggressive.  And we’ve seen real life examples of this (Abu Ghraib prison)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0" baseline="0" dirty="0" smtClean="0"/>
              <a:t>Lucifer Effect – Lucifer was God’s favorite angel until he fell from grace and became Satan.  Used to explain how ordinary people in certain (extraordinary) circumstances can turn evil &amp; commit unspeakable acts.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0" baseline="0" dirty="0" smtClean="0"/>
              <a:t>See Dr. Phil Show</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i="0" baseline="0" dirty="0" smtClean="0"/>
              <a:t>http://drphil.com/shows/show/1529/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 </a:t>
            </a:r>
          </a:p>
          <a:p>
            <a:endParaRPr lang="en-US" sz="1000" dirty="0"/>
          </a:p>
        </p:txBody>
      </p:sp>
      <p:sp>
        <p:nvSpPr>
          <p:cNvPr id="4" name="Slide Number Placeholder 3"/>
          <p:cNvSpPr>
            <a:spLocks noGrp="1"/>
          </p:cNvSpPr>
          <p:nvPr>
            <p:ph type="sldNum" sz="quarter" idx="10"/>
          </p:nvPr>
        </p:nvSpPr>
        <p:spPr/>
        <p:txBody>
          <a:bodyPr/>
          <a:lstStyle/>
          <a:p>
            <a:fld id="{BF06379A-98B8-4573-852F-E89EB87EB31A}" type="slidenum">
              <a:rPr lang="en-US" smtClean="0"/>
              <a:t>18</a:t>
            </a:fld>
            <a:endParaRPr lang="en-US" dirty="0"/>
          </a:p>
        </p:txBody>
      </p:sp>
    </p:spTree>
    <p:extLst>
      <p:ext uri="{BB962C8B-B14F-4D97-AF65-F5344CB8AC3E}">
        <p14:creationId xmlns:p14="http://schemas.microsoft.com/office/powerpoint/2010/main" val="523082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Bystander</a:t>
            </a:r>
            <a:r>
              <a:rPr lang="en-US" sz="1000" baseline="0" dirty="0" smtClean="0"/>
              <a:t> effect is phenomenon in which…</a:t>
            </a:r>
            <a:endParaRPr lang="en-US" sz="1000" dirty="0" smtClean="0"/>
          </a:p>
          <a:p>
            <a:endParaRPr lang="en-US" sz="1000" dirty="0" smtClean="0"/>
          </a:p>
          <a:p>
            <a:r>
              <a:rPr lang="en-US" sz="1000" dirty="0" smtClean="0"/>
              <a:t>Group</a:t>
            </a:r>
            <a:r>
              <a:rPr lang="en-US" sz="1000" baseline="0" dirty="0" smtClean="0"/>
              <a:t> size is the best predictor of bystander intervention.  As the size of a group present at a scene increases, the likelihood that anyone will help a person in need decreases.</a:t>
            </a:r>
          </a:p>
          <a:p>
            <a:endParaRPr lang="en-US" sz="1000" baseline="0" dirty="0" smtClean="0"/>
          </a:p>
          <a:p>
            <a:r>
              <a:rPr lang="en-US" sz="1000" baseline="0" dirty="0" smtClean="0"/>
              <a:t>As the size of the group increases, bystanders experience a diffusion of responsibility.  Since responsibility is not explicitly assigned, bystanders assume that someone else will act.  Each individual feels less responsible and thus fails to do anything.</a:t>
            </a:r>
            <a:endParaRPr lang="en-US" sz="1000" dirty="0" smtClean="0"/>
          </a:p>
          <a:p>
            <a:endParaRPr lang="en-US" sz="1000" dirty="0" smtClean="0"/>
          </a:p>
          <a:p>
            <a:r>
              <a:rPr lang="en-US" sz="1000" dirty="0" smtClean="0"/>
              <a:t>John Darley and Bibb Latane</a:t>
            </a:r>
            <a:r>
              <a:rPr lang="en-US" sz="1000" baseline="0" dirty="0" smtClean="0"/>
              <a:t> were moved to research the phenomenon after 38 people watched a young woman get stabbed to death and no one did anything to stop it.</a:t>
            </a:r>
          </a:p>
          <a:p>
            <a:endParaRPr lang="en-US" sz="1000" baseline="0" dirty="0" smtClean="0"/>
          </a:p>
          <a:p>
            <a:r>
              <a:rPr lang="en-US" sz="1000" baseline="0" dirty="0" smtClean="0"/>
              <a:t>Kitty Genovese was 28 yr old woman who managed bar in Queens, NY.  At 3:20 am on March 13, 1964 a serial rapist and murderer attacked her as she approached her apartment building.  Although she screamed for help, no neighbor came to her aid.  After 30 minutes, someone finally called the police, who arrived to find that she was fatally wounded.</a:t>
            </a:r>
          </a:p>
          <a:p>
            <a:endParaRPr lang="en-US" sz="1000" baseline="0" dirty="0" smtClean="0"/>
          </a:p>
          <a:p>
            <a:r>
              <a:rPr lang="en-US" sz="1000" baseline="0" dirty="0" smtClean="0"/>
              <a:t>Initially, journalists blamed apathy and the depersonalization of life in big cities.  But Latane and Darley conducted hundreds of scientific studies into the conditions under which bystanders will help others.  Found that bystanders are more likely to help if they </a:t>
            </a:r>
            <a:r>
              <a:rPr lang="en-US" sz="1000" b="1" baseline="0" dirty="0" smtClean="0"/>
              <a:t>see others </a:t>
            </a:r>
            <a:r>
              <a:rPr lang="en-US" sz="1000" baseline="0" dirty="0" smtClean="0"/>
              <a:t>who are willing to help, if they </a:t>
            </a:r>
            <a:r>
              <a:rPr lang="en-US" sz="1000" b="1" baseline="0" dirty="0" smtClean="0"/>
              <a:t>know or are told </a:t>
            </a:r>
            <a:r>
              <a:rPr lang="en-US" sz="1000" baseline="0" dirty="0" smtClean="0"/>
              <a:t>how to provide assistance, and if the person in trouble </a:t>
            </a:r>
            <a:r>
              <a:rPr lang="en-US" sz="1000" b="1" baseline="0" dirty="0" smtClean="0"/>
              <a:t>asks a specific </a:t>
            </a:r>
            <a:r>
              <a:rPr lang="en-US" sz="1000" baseline="0" dirty="0" smtClean="0"/>
              <a:t>person to provide assistance.  </a:t>
            </a:r>
          </a:p>
          <a:p>
            <a:endParaRPr lang="en-US" sz="1000" baseline="0" dirty="0" smtClean="0"/>
          </a:p>
          <a:p>
            <a:endParaRPr lang="en-US" sz="1000" dirty="0"/>
          </a:p>
        </p:txBody>
      </p:sp>
      <p:sp>
        <p:nvSpPr>
          <p:cNvPr id="4" name="Slide Number Placeholder 3"/>
          <p:cNvSpPr>
            <a:spLocks noGrp="1"/>
          </p:cNvSpPr>
          <p:nvPr>
            <p:ph type="sldNum" sz="quarter" idx="10"/>
          </p:nvPr>
        </p:nvSpPr>
        <p:spPr/>
        <p:txBody>
          <a:bodyPr/>
          <a:lstStyle/>
          <a:p>
            <a:fld id="{BF06379A-98B8-4573-852F-E89EB87EB31A}" type="slidenum">
              <a:rPr lang="en-US" smtClean="0"/>
              <a:t>19</a:t>
            </a:fld>
            <a:endParaRPr lang="en-US" dirty="0"/>
          </a:p>
        </p:txBody>
      </p:sp>
    </p:spTree>
    <p:extLst>
      <p:ext uri="{BB962C8B-B14F-4D97-AF65-F5344CB8AC3E}">
        <p14:creationId xmlns:p14="http://schemas.microsoft.com/office/powerpoint/2010/main" val="2631751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20</a:t>
            </a:fld>
            <a:endParaRPr lang="en-US" dirty="0"/>
          </a:p>
        </p:txBody>
      </p:sp>
    </p:spTree>
    <p:extLst>
      <p:ext uri="{BB962C8B-B14F-4D97-AF65-F5344CB8AC3E}">
        <p14:creationId xmlns:p14="http://schemas.microsoft.com/office/powerpoint/2010/main" val="3621160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21</a:t>
            </a:fld>
            <a:endParaRPr lang="en-US" dirty="0"/>
          </a:p>
        </p:txBody>
      </p:sp>
    </p:spTree>
    <p:extLst>
      <p:ext uri="{BB962C8B-B14F-4D97-AF65-F5344CB8AC3E}">
        <p14:creationId xmlns:p14="http://schemas.microsoft.com/office/powerpoint/2010/main" val="4246417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3</a:t>
            </a:fld>
            <a:endParaRPr lang="en-US" dirty="0"/>
          </a:p>
        </p:txBody>
      </p:sp>
    </p:spTree>
    <p:extLst>
      <p:ext uri="{BB962C8B-B14F-4D97-AF65-F5344CB8AC3E}">
        <p14:creationId xmlns:p14="http://schemas.microsoft.com/office/powerpoint/2010/main" val="1938186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Thinking involves</a:t>
            </a:r>
            <a:r>
              <a:rPr lang="en-US" baseline="0" dirty="0" smtClean="0"/>
              <a:t> thinking about others, especially when they engage in doing things that are unexpected.</a:t>
            </a:r>
          </a:p>
          <a:p>
            <a:endParaRPr lang="en-US" baseline="0" dirty="0" smtClean="0"/>
          </a:p>
          <a:p>
            <a:r>
              <a:rPr lang="en-US" baseline="0" dirty="0" smtClean="0"/>
              <a:t>Social influence is the study of attitudes, beliefs, decisions and actions and the way they are molded by social influence.  Greatest contribution of social psychology.</a:t>
            </a:r>
          </a:p>
          <a:p>
            <a:endParaRPr lang="en-US" baseline="0" dirty="0" smtClean="0"/>
          </a:p>
          <a:p>
            <a:r>
              <a:rPr lang="en-US" baseline="0" dirty="0" smtClean="0"/>
              <a:t>Social psych teaches us how we relate to one another through prejudice, aggression, and conflict to attraction and altruism (unselfish concern for welfare of others) &amp; peacemaking.</a:t>
            </a:r>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5</a:t>
            </a:fld>
            <a:endParaRPr lang="en-US" dirty="0"/>
          </a:p>
        </p:txBody>
      </p:sp>
    </p:spTree>
    <p:extLst>
      <p:ext uri="{BB962C8B-B14F-4D97-AF65-F5344CB8AC3E}">
        <p14:creationId xmlns:p14="http://schemas.microsoft.com/office/powerpoint/2010/main" val="2741648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Fritz Heider (1958) suggested that we have a tendency to give causal explanations for someone’s behavior, often by crediting either the situation or the person’s disposition.</a:t>
            </a:r>
          </a:p>
          <a:p>
            <a:endParaRPr lang="en-US" sz="1000" dirty="0"/>
          </a:p>
          <a:p>
            <a:pPr defTabSz="924916">
              <a:defRPr/>
            </a:pPr>
            <a:r>
              <a:rPr lang="en-US" sz="1000" dirty="0"/>
              <a:t>Dispositional attribution – attribute behavior to person’s stable, enduring traits. Individual, or dispositional, attributions explain an outcome by looking within an individual.</a:t>
            </a:r>
          </a:p>
          <a:p>
            <a:endParaRPr lang="en-US" sz="1000" dirty="0"/>
          </a:p>
          <a:p>
            <a:pPr defTabSz="924916">
              <a:defRPr/>
            </a:pPr>
            <a:r>
              <a:rPr lang="en-US" sz="1000" dirty="0"/>
              <a:t>External (situational) attributions explain an outcome by looking outside individual (fate, luck, chance)</a:t>
            </a:r>
          </a:p>
          <a:p>
            <a:endParaRPr lang="en-US" sz="1000" dirty="0"/>
          </a:p>
          <a:p>
            <a:r>
              <a:rPr lang="en-US" sz="1000" dirty="0"/>
              <a:t>A teacher may wonder whether a child’s hostility reflects an aggressive personality (</a:t>
            </a:r>
            <a:r>
              <a:rPr lang="en-US" sz="1000" i="1" dirty="0"/>
              <a:t>dispositional attribution)</a:t>
            </a:r>
            <a:r>
              <a:rPr lang="en-US" sz="1000" dirty="0"/>
              <a:t> or is a reaction to stress or abuse </a:t>
            </a:r>
            <a:r>
              <a:rPr lang="en-US" sz="1000" i="1" dirty="0"/>
              <a:t>(a situational attribution).</a:t>
            </a:r>
          </a:p>
          <a:p>
            <a:endParaRPr lang="en-US" sz="1000" i="1" dirty="0"/>
          </a:p>
          <a:p>
            <a:r>
              <a:rPr lang="en-US" sz="1000" dirty="0"/>
              <a:t>How we explain someone’s behavior affects how we react to it!</a:t>
            </a:r>
          </a:p>
          <a:p>
            <a:r>
              <a:rPr lang="en-US" sz="1000" dirty="0"/>
              <a:t>EX: Reckless driver passes us on road</a:t>
            </a:r>
          </a:p>
          <a:p>
            <a:r>
              <a:rPr lang="en-US" sz="1000" dirty="0"/>
              <a:t>Situational attribution – maybe driver is ill – tolerant reaction (caution)</a:t>
            </a:r>
          </a:p>
          <a:p>
            <a:r>
              <a:rPr lang="en-US" sz="1000" dirty="0"/>
              <a:t>Dispositional attribution – crazy driver, drunk! – unfavorable reaction (anger, honk horn, speed up, flip bird)</a:t>
            </a:r>
          </a:p>
          <a:p>
            <a:endParaRPr lang="en-US" sz="1000" dirty="0"/>
          </a:p>
          <a:p>
            <a:r>
              <a:rPr lang="en-US" sz="1000" dirty="0"/>
              <a:t>Is someone being genuinely nice to us or do they need something from us?  Was shooting malicious or in self-defense?  Will candidate keep campaign promises or forget them once elected?  Is sharp remark from parent or partner a bad day or a mean disposition?</a:t>
            </a:r>
          </a:p>
          <a:p>
            <a:endParaRPr lang="en-US" sz="1000" dirty="0"/>
          </a:p>
          <a:p>
            <a:r>
              <a:rPr lang="en-US" sz="1000" dirty="0"/>
              <a:t>Harold Kelley’s theory says we make attributions based on three things;</a:t>
            </a:r>
            <a:br>
              <a:rPr lang="en-US" sz="1000" dirty="0"/>
            </a:br>
            <a:r>
              <a:rPr lang="en-US" sz="1000" dirty="0"/>
              <a:t>1 – consistency – how person acts in same situation over time</a:t>
            </a:r>
          </a:p>
          <a:p>
            <a:r>
              <a:rPr lang="en-US" sz="1000" dirty="0"/>
              <a:t>2 – distinctiveness – how similar this situation is to others we’ve seen person in</a:t>
            </a:r>
          </a:p>
          <a:p>
            <a:r>
              <a:rPr lang="en-US" sz="1000" dirty="0"/>
              <a:t>3 – consensus – how others in same situation have </a:t>
            </a:r>
            <a:r>
              <a:rPr lang="en-US" sz="1000" dirty="0" smtClean="0"/>
              <a:t>responded</a:t>
            </a:r>
          </a:p>
          <a:p>
            <a:r>
              <a:rPr lang="en-US" sz="1000" dirty="0" smtClean="0"/>
              <a:t>IE</a:t>
            </a:r>
            <a:r>
              <a:rPr lang="en-US" sz="1000" baseline="0" dirty="0" smtClean="0"/>
              <a:t> </a:t>
            </a:r>
            <a:r>
              <a:rPr lang="en-US" sz="1000" dirty="0" smtClean="0"/>
              <a:t>– attribution</a:t>
            </a:r>
            <a:r>
              <a:rPr lang="en-US" sz="1000" baseline="0" dirty="0" smtClean="0"/>
              <a:t> – internal (dispositional attribution), external (situational attribution)</a:t>
            </a:r>
            <a:endParaRPr lang="en-US" sz="1000" dirty="0"/>
          </a:p>
          <a:p>
            <a:endParaRPr lang="en-US" sz="1000" dirty="0"/>
          </a:p>
          <a:p>
            <a:endParaRPr lang="en-US" sz="1000" i="1" dirty="0"/>
          </a:p>
        </p:txBody>
      </p:sp>
      <p:sp>
        <p:nvSpPr>
          <p:cNvPr id="4" name="Slide Number Placeholder 3"/>
          <p:cNvSpPr>
            <a:spLocks noGrp="1"/>
          </p:cNvSpPr>
          <p:nvPr>
            <p:ph type="sldNum" sz="quarter" idx="10"/>
          </p:nvPr>
        </p:nvSpPr>
        <p:spPr/>
        <p:txBody>
          <a:bodyPr/>
          <a:lstStyle/>
          <a:p>
            <a:fld id="{BF06379A-98B8-4573-852F-E89EB87EB31A}" type="slidenum">
              <a:rPr lang="en-US" smtClean="0"/>
              <a:t>6</a:t>
            </a:fld>
            <a:endParaRPr lang="en-US" dirty="0"/>
          </a:p>
        </p:txBody>
      </p:sp>
    </p:spTree>
    <p:extLst>
      <p:ext uri="{BB962C8B-B14F-4D97-AF65-F5344CB8AC3E}">
        <p14:creationId xmlns:p14="http://schemas.microsoft.com/office/powerpoint/2010/main" val="274249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greatest contribution of social psychology is its study of how social influence molds</a:t>
            </a:r>
            <a:r>
              <a:rPr lang="en-US" baseline="0" dirty="0" smtClean="0"/>
              <a:t> our</a:t>
            </a:r>
            <a:r>
              <a:rPr lang="en-US" dirty="0" smtClean="0"/>
              <a:t> attitudes, beliefs, decisions,</a:t>
            </a:r>
            <a:r>
              <a:rPr lang="en-US" baseline="0" dirty="0" smtClean="0"/>
              <a:t> and actions.  We know there is enormous power in social influence – can be seen in our conformity, our obedience to authority, and in group behavior.</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7</a:t>
            </a:fld>
            <a:endParaRPr lang="en-US" dirty="0"/>
          </a:p>
        </p:txBody>
      </p:sp>
    </p:spTree>
    <p:extLst>
      <p:ext uri="{BB962C8B-B14F-4D97-AF65-F5344CB8AC3E}">
        <p14:creationId xmlns:p14="http://schemas.microsoft.com/office/powerpoint/2010/main" val="3662933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Behavior is contagious, modeled by one followed by another.  We follow behavior of others to conform.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Conformity is the tendency for people to adopt behavior, attitudes, and beliefs of other members of a group.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Animals do it (fish swim</a:t>
            </a:r>
            <a:r>
              <a:rPr lang="en-US" baseline="0" dirty="0" smtClean="0"/>
              <a:t> in schools, birds fly in flocks) and humans do it – go with group, think what it thinks, do what it does.    Chartrand and Bargh (1999) captured the mimicry of behavior, which they call the chameleon effect.  Ran an experiment where they had people working alongside confederates in a room, if confederate rubbed their face, participant rubbed face, if confederate shook foot, participant shook foot.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Can sometimes lead to tragedy – after Columbine, threats of copycat violence.  Mass shootings and suicides often increase after highly publicized events.  People act in clusters.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8</a:t>
            </a:fld>
            <a:endParaRPr lang="en-US" dirty="0"/>
          </a:p>
        </p:txBody>
      </p:sp>
    </p:spTree>
    <p:extLst>
      <p:ext uri="{BB962C8B-B14F-4D97-AF65-F5344CB8AC3E}">
        <p14:creationId xmlns:p14="http://schemas.microsoft.com/office/powerpoint/2010/main" val="1135976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Conformity can be in response to real or imagined group pressure.  </a:t>
            </a:r>
            <a:endParaRPr lang="en-US" sz="1000" dirty="0" smtClean="0"/>
          </a:p>
          <a:p>
            <a:r>
              <a:rPr lang="en-US" sz="1000" dirty="0" smtClean="0"/>
              <a:t>Solomon  Asch (1955) conducted series</a:t>
            </a:r>
            <a:r>
              <a:rPr lang="en-US" sz="1000" baseline="0" dirty="0" smtClean="0"/>
              <a:t> of experiments to study the factors associated with conformity to group pressure.</a:t>
            </a:r>
          </a:p>
          <a:p>
            <a:endParaRPr lang="en-US" sz="1000" baseline="0" dirty="0" smtClean="0"/>
          </a:p>
          <a:p>
            <a:r>
              <a:rPr lang="en-US" sz="1000" baseline="0" dirty="0" smtClean="0"/>
              <a:t>Asch began his experiments by inviting seven to nine male students into a college classroom.  One of these students was a “naïve” subject who was unaware of the experiment’s true purpose.   All others were “instructed students” who had previously met with Asch and had carefully rehearsed their roles.  </a:t>
            </a:r>
          </a:p>
          <a:p>
            <a:endParaRPr lang="en-US" sz="1000" baseline="0" dirty="0" smtClean="0"/>
          </a:p>
          <a:p>
            <a:r>
              <a:rPr lang="en-US" sz="1000" baseline="0" dirty="0" smtClean="0"/>
              <a:t>By prearranged agreement, the instructed students took their seats, always leaving a seat near the end for the naïve subject.  By placing his subjects in order, Asch insured the naïve subject would receive the full impact of the majority trend before uttering his judgment.  </a:t>
            </a:r>
          </a:p>
          <a:p>
            <a:endParaRPr lang="en-US" sz="1000" baseline="0" dirty="0" smtClean="0"/>
          </a:p>
          <a:p>
            <a:r>
              <a:rPr lang="en-US" sz="1000" baseline="0" dirty="0" smtClean="0"/>
              <a:t>When the subjects were in their seats, Asch showed them a series of cards.  A standard line was always clearly displayed on the left.  Three companion lines, numbered 1, 2, and 3 were always on the right.  Asch asked each subject to pick the companion line that matched the standard line.</a:t>
            </a:r>
          </a:p>
          <a:p>
            <a:endParaRPr lang="en-US" sz="1000" baseline="0" dirty="0" smtClean="0"/>
          </a:p>
          <a:p>
            <a:r>
              <a:rPr lang="en-US" sz="1000" baseline="0" dirty="0" smtClean="0"/>
              <a:t>Unknown to the naïve subject, on 12 of the 18 trials the instructed subjects deliberately gave the wrong answer.  Thus, on 12 trials the naïve subject was confronted with a contradiction between what he clearly saw and what a unanimous majority reported.</a:t>
            </a:r>
          </a:p>
          <a:p>
            <a:endParaRPr lang="en-US" sz="1000" baseline="0" dirty="0" smtClean="0"/>
          </a:p>
          <a:p>
            <a:r>
              <a:rPr lang="en-US" sz="1000" baseline="0" dirty="0" smtClean="0"/>
              <a:t>Asch found that 76% of the naïve subjects agreed with the incorrect majority opinion at least once, while 5% conformed every time.  All together, the naïve subjects followed the majority by giving the wrong answer on 37% of the critical trials</a:t>
            </a:r>
          </a:p>
          <a:p>
            <a:endParaRPr lang="en-US" sz="1000" baseline="0" dirty="0" smtClean="0"/>
          </a:p>
          <a:p>
            <a:r>
              <a:rPr lang="en-US" sz="1000" baseline="0" dirty="0" smtClean="0"/>
              <a:t>Asch picture links to Zimbardo video link http://youtu.be/NyDDyT1lDhA (6 minutes)</a:t>
            </a:r>
          </a:p>
          <a:p>
            <a:r>
              <a:rPr lang="en-US" sz="1000" baseline="0" dirty="0" smtClean="0"/>
              <a:t>Line picture links to Asch study https://youtu.be/qA-gbpt7Ts8 (2 minutes)</a:t>
            </a:r>
          </a:p>
          <a:p>
            <a:endParaRPr lang="en-US" sz="1000" baseline="0" dirty="0" smtClean="0"/>
          </a:p>
          <a:p>
            <a:endParaRPr lang="en-US" sz="1000" baseline="0" dirty="0" smtClean="0"/>
          </a:p>
          <a:p>
            <a:endParaRPr lang="en-US" sz="1000" dirty="0"/>
          </a:p>
        </p:txBody>
      </p:sp>
      <p:sp>
        <p:nvSpPr>
          <p:cNvPr id="4" name="Slide Number Placeholder 3"/>
          <p:cNvSpPr>
            <a:spLocks noGrp="1"/>
          </p:cNvSpPr>
          <p:nvPr>
            <p:ph type="sldNum" sz="quarter" idx="10"/>
          </p:nvPr>
        </p:nvSpPr>
        <p:spPr/>
        <p:txBody>
          <a:bodyPr/>
          <a:lstStyle/>
          <a:p>
            <a:fld id="{BF06379A-98B8-4573-852F-E89EB87EB31A}" type="slidenum">
              <a:rPr lang="en-US" smtClean="0"/>
              <a:t>9</a:t>
            </a:fld>
            <a:endParaRPr lang="en-US" dirty="0"/>
          </a:p>
        </p:txBody>
      </p:sp>
    </p:spTree>
    <p:extLst>
      <p:ext uri="{BB962C8B-B14F-4D97-AF65-F5344CB8AC3E}">
        <p14:creationId xmlns:p14="http://schemas.microsoft.com/office/powerpoint/2010/main" val="2774032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000" dirty="0" smtClean="0"/>
              <a:t>Size – Asch varied the size of the informed majority</a:t>
            </a:r>
            <a:r>
              <a:rPr lang="en-US" sz="1000" baseline="0" dirty="0" smtClean="0"/>
              <a:t> from 1-15 people.  Found naïve subjects resisted groups of only 1 or 2 people; however conformity increased as size of informed majority increased from 3-7 ppl.</a:t>
            </a:r>
          </a:p>
          <a:p>
            <a:pPr marL="228600" indent="-228600">
              <a:buAutoNum type="arabicPeriod"/>
            </a:pPr>
            <a:endParaRPr lang="en-US" sz="1000" baseline="0" dirty="0" smtClean="0"/>
          </a:p>
          <a:p>
            <a:pPr marL="228600" indent="-228600">
              <a:buAutoNum type="arabicPeriod"/>
            </a:pPr>
            <a:r>
              <a:rPr lang="en-US" sz="1000" baseline="0" dirty="0" smtClean="0"/>
              <a:t>Unanimity – The unity of the majority made a striking impact on the amount of conformity.  When Asch planted a partner who disagreed with the majority, conformity by the naïve subjects dropped to 1/4</a:t>
            </a:r>
            <a:r>
              <a:rPr lang="en-US" sz="1000" baseline="30000" dirty="0" smtClean="0"/>
              <a:t>th</a:t>
            </a:r>
            <a:r>
              <a:rPr lang="en-US" sz="1000" baseline="0" dirty="0" smtClean="0"/>
              <a:t> its former level.  </a:t>
            </a:r>
          </a:p>
          <a:p>
            <a:pPr marL="228600" indent="-228600">
              <a:buAutoNum type="arabicPeriod"/>
            </a:pPr>
            <a:endParaRPr lang="en-US" sz="1000" baseline="0" dirty="0" smtClean="0"/>
          </a:p>
          <a:p>
            <a:pPr marL="228600" indent="-228600">
              <a:buAutoNum type="arabicPeriod"/>
            </a:pPr>
            <a:r>
              <a:rPr lang="en-US" sz="1000" baseline="0" dirty="0" smtClean="0"/>
              <a:t>Characteristics – Conforming behavior was greatest among naïve subjects who were attracted to the group.  Naïve subjects who expected to have future interaction with the group and had a relatively low status in the group demonstrated the highest levels of conformity.  So, we’re more willing to conform if we admire the group’s status and attractiveness. </a:t>
            </a:r>
          </a:p>
          <a:p>
            <a:pPr marL="228600" indent="-228600">
              <a:buAutoNum type="arabicPeriod"/>
            </a:pPr>
            <a:endParaRPr lang="en-US" sz="1000" baseline="0" dirty="0" smtClean="0"/>
          </a:p>
          <a:p>
            <a:pPr marL="228600" indent="-228600">
              <a:buAutoNum type="arabicPeriod"/>
            </a:pPr>
            <a:r>
              <a:rPr lang="en-US" sz="1000" baseline="0" dirty="0" smtClean="0"/>
              <a:t>Difficulty – As the difficulty of the experimental task increased, conformity increased.  Asch reported a higher level of conformity when the difference between the standard line and the companion line was smaller.   If we are made to feel incompetent or insecure, we are more likely to conform (don’t trust ourselves). </a:t>
            </a:r>
          </a:p>
          <a:p>
            <a:pPr marL="228600" indent="-228600">
              <a:buAutoNum type="arabicPeriod"/>
            </a:pPr>
            <a:endParaRPr lang="en-US" sz="1000" baseline="0" dirty="0" smtClean="0"/>
          </a:p>
          <a:p>
            <a:pPr marL="228600" indent="-228600">
              <a:buAutoNum type="arabicPeriod"/>
            </a:pPr>
            <a:r>
              <a:rPr lang="en-US" sz="1000" baseline="0" dirty="0" smtClean="0"/>
              <a:t>We are more likely to conform if we come from a culture that strongly encourages respect for social standards.  Collectivist cultures value putting a group’s needs above an individual’s needs, tend to conform more.  Individualistic cultures, not so much (Survivor – put own needs ahead of needs of group, despite fact they should be working as a team).  </a:t>
            </a:r>
          </a:p>
        </p:txBody>
      </p:sp>
      <p:sp>
        <p:nvSpPr>
          <p:cNvPr id="4" name="Slide Number Placeholder 3"/>
          <p:cNvSpPr>
            <a:spLocks noGrp="1"/>
          </p:cNvSpPr>
          <p:nvPr>
            <p:ph type="sldNum" sz="quarter" idx="10"/>
          </p:nvPr>
        </p:nvSpPr>
        <p:spPr/>
        <p:txBody>
          <a:bodyPr/>
          <a:lstStyle/>
          <a:p>
            <a:fld id="{BF06379A-98B8-4573-852F-E89EB87EB31A}" type="slidenum">
              <a:rPr lang="en-US" smtClean="0"/>
              <a:t>10</a:t>
            </a:fld>
            <a:endParaRPr lang="en-US" dirty="0"/>
          </a:p>
        </p:txBody>
      </p:sp>
    </p:spTree>
    <p:extLst>
      <p:ext uri="{BB962C8B-B14F-4D97-AF65-F5344CB8AC3E}">
        <p14:creationId xmlns:p14="http://schemas.microsoft.com/office/powerpoint/2010/main" val="2040170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Normative – a person may</a:t>
            </a:r>
            <a:r>
              <a:rPr lang="en-US" baseline="0" dirty="0" smtClean="0"/>
              <a:t> respect normative behavior because there may be a severe price to pay if not respected. The price we pay for being different can be severe (look no further than these hallways to see that in practice). We need to belong so to get along, we go along!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Muzafer Sherif conducted series of conformity experiments to see how we reacted to rules about what behaviors are proper or not proper.  Group norms affected individual judgments.</a:t>
            </a:r>
          </a:p>
          <a:p>
            <a:endParaRPr lang="en-US" baseline="0" dirty="0" smtClean="0"/>
          </a:p>
          <a:p>
            <a:r>
              <a:rPr lang="en-US" i="1" baseline="0" dirty="0" smtClean="0"/>
              <a:t>Ex: If all your friends are wearing their hair a certain way or wearing a certain brand of clothing, you may start to do the same just to fit in.  If someone tells  a joke that you don’t think is funny, but everyone else at the table is laughing, you may begin to laugh too.</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Ex: Imagine going to the play this weekend and you think it’s only so-so, but everyone around you stands for an ovation…you stand even if you don’t think it deserves praise, you don’t want to be the only one still sitting down in your seat!</a:t>
            </a:r>
          </a:p>
          <a:p>
            <a:endParaRPr lang="en-US" i="1" baseline="0" dirty="0" smtClean="0"/>
          </a:p>
          <a:p>
            <a:r>
              <a:rPr lang="en-US" baseline="0" dirty="0" smtClean="0"/>
              <a:t>Informative – At other times we conform b/c we want to be accurate.  Group may provide valuable information – They must know something I don’t know!  Although some stubborn people will never listen to others.  </a:t>
            </a:r>
          </a:p>
          <a:p>
            <a:endParaRPr lang="en-US" baseline="0" dirty="0" smtClean="0"/>
          </a:p>
          <a:p>
            <a:r>
              <a:rPr lang="en-US" i="1" baseline="0" dirty="0" smtClean="0"/>
              <a:t>Ex: On certain political issues, a person may side with someone who is well informed on the issue (an analyst) rather than with someone who is less informed about these issues (a classmate).</a:t>
            </a:r>
          </a:p>
          <a:p>
            <a:endParaRPr lang="en-US" i="0" baseline="0" dirty="0"/>
          </a:p>
          <a:p>
            <a:r>
              <a:rPr lang="en-US" i="1" baseline="0" dirty="0" smtClean="0"/>
              <a:t>Go to food court – everyone is in front of one pizza place instead of  another – more likely to wait in line b/c they must have the best pizza if everyone is there!</a:t>
            </a:r>
          </a:p>
          <a:p>
            <a:endParaRPr lang="en-US" i="1" baseline="0" dirty="0" smtClean="0"/>
          </a:p>
          <a:p>
            <a:r>
              <a:rPr lang="en-US" i="1" baseline="0" dirty="0" smtClean="0"/>
              <a:t>Go to a foreign country, we don’t know how to act typically, so we rely on our observations to point us in the right direction.  When we change our behavior based on the actions (information) of the locals, we are demonstrating informative conformity.</a:t>
            </a:r>
          </a:p>
        </p:txBody>
      </p:sp>
      <p:sp>
        <p:nvSpPr>
          <p:cNvPr id="4" name="Slide Number Placeholder 3"/>
          <p:cNvSpPr>
            <a:spLocks noGrp="1"/>
          </p:cNvSpPr>
          <p:nvPr>
            <p:ph type="sldNum" sz="quarter" idx="10"/>
          </p:nvPr>
        </p:nvSpPr>
        <p:spPr/>
        <p:txBody>
          <a:bodyPr/>
          <a:lstStyle/>
          <a:p>
            <a:fld id="{BF06379A-98B8-4573-852F-E89EB87EB31A}" type="slidenum">
              <a:rPr lang="en-US" smtClean="0"/>
              <a:t>11</a:t>
            </a:fld>
            <a:endParaRPr lang="en-US" dirty="0"/>
          </a:p>
        </p:txBody>
      </p:sp>
    </p:spTree>
    <p:extLst>
      <p:ext uri="{BB962C8B-B14F-4D97-AF65-F5344CB8AC3E}">
        <p14:creationId xmlns:p14="http://schemas.microsoft.com/office/powerpoint/2010/main" val="3712381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3228014-02B2-47BB-8839-C4EDB2EBA4BC}"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C893A-0C03-441C-8DD8-1305310F34F9}" type="slidenum">
              <a:rPr lang="en-US" smtClean="0"/>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28014-02B2-47BB-8839-C4EDB2EBA4BC}"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28014-02B2-47BB-8839-C4EDB2EBA4BC}"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28014-02B2-47BB-8839-C4EDB2EBA4BC}"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3228014-02B2-47BB-8839-C4EDB2EBA4BC}" type="datetimeFigureOut">
              <a:rPr lang="en-US" smtClean="0"/>
              <a:t>3/28/2019</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C1EC893A-0C03-441C-8DD8-1305310F34F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228014-02B2-47BB-8839-C4EDB2EBA4BC}"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228014-02B2-47BB-8839-C4EDB2EBA4BC}" type="datetimeFigureOut">
              <a:rPr lang="en-US" smtClean="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228014-02B2-47BB-8839-C4EDB2EBA4BC}" type="datetimeFigureOut">
              <a:rPr lang="en-US" smtClean="0"/>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28014-02B2-47BB-8839-C4EDB2EBA4BC}" type="datetimeFigureOut">
              <a:rPr lang="en-US" smtClean="0"/>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228014-02B2-47BB-8839-C4EDB2EBA4BC}"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EC893A-0C03-441C-8DD8-1305310F34F9}" type="slidenum">
              <a:rPr lang="en-US" smtClean="0"/>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E3228014-02B2-47BB-8839-C4EDB2EBA4BC}"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EC893A-0C03-441C-8DD8-1305310F34F9}" type="slidenum">
              <a:rPr lang="en-US" smtClean="0"/>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3228014-02B2-47BB-8839-C4EDB2EBA4BC}" type="datetimeFigureOut">
              <a:rPr lang="en-US" smtClean="0"/>
              <a:t>3/28/2019</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1EC893A-0C03-441C-8DD8-1305310F34F9}"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hyperlink" Target="http://drphil.com/slideshows/slideshow/6011/?id=6011&amp;showID=1529"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9.jpeg"/><Relationship Id="rId4" Type="http://schemas.openxmlformats.org/officeDocument/2006/relationships/hyperlink" Target="http://youtu.be/fCVlI-_4GZQ"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drphil.com/slideshows/slideshow/6012/?id=6012&amp;showID=1529"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hyperlink" Target="http://youtu.be/BdpdUbW8vbw"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parknotes.com/psychology/psych101/socialpsychology/quiz.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o8BkzvP19v4"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hyperlink" Target="http://youtu.be/qA-gbpt7Ts8"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hyperlink" Target="https://youtu.be/NyDDyT1lDhA"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Influence </a:t>
            </a:r>
            <a:endParaRPr lang="en-US" dirty="0"/>
          </a:p>
        </p:txBody>
      </p:sp>
      <p:sp>
        <p:nvSpPr>
          <p:cNvPr id="3" name="Subtitle 2"/>
          <p:cNvSpPr>
            <a:spLocks noGrp="1"/>
          </p:cNvSpPr>
          <p:nvPr>
            <p:ph type="subTitle" idx="1"/>
          </p:nvPr>
        </p:nvSpPr>
        <p:spPr/>
        <p:txBody>
          <a:bodyPr/>
          <a:lstStyle/>
          <a:p>
            <a:r>
              <a:rPr lang="en-US" dirty="0" smtClean="0"/>
              <a:t>AP Psych </a:t>
            </a:r>
            <a:r>
              <a:rPr lang="en-US" smtClean="0"/>
              <a:t>Unit 10</a:t>
            </a:r>
            <a:endParaRPr lang="en-US" dirty="0"/>
          </a:p>
        </p:txBody>
      </p:sp>
    </p:spTree>
    <p:extLst>
      <p:ext uri="{BB962C8B-B14F-4D97-AF65-F5344CB8AC3E}">
        <p14:creationId xmlns:p14="http://schemas.microsoft.com/office/powerpoint/2010/main" val="417067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Promote Conformity</a:t>
            </a:r>
            <a:endParaRPr lang="en-US" dirty="0"/>
          </a:p>
        </p:txBody>
      </p:sp>
      <p:sp>
        <p:nvSpPr>
          <p:cNvPr id="3" name="Content Placeholder 2"/>
          <p:cNvSpPr>
            <a:spLocks noGrp="1"/>
          </p:cNvSpPr>
          <p:nvPr>
            <p:ph sz="half" idx="1"/>
          </p:nvPr>
        </p:nvSpPr>
        <p:spPr>
          <a:xfrm>
            <a:off x="457200" y="1600200"/>
            <a:ext cx="4343400" cy="4525963"/>
          </a:xfrm>
        </p:spPr>
        <p:txBody>
          <a:bodyPr>
            <a:normAutofit/>
          </a:bodyPr>
          <a:lstStyle/>
          <a:p>
            <a:endParaRPr lang="en-US" dirty="0" smtClean="0"/>
          </a:p>
          <a:p>
            <a:r>
              <a:rPr lang="en-US" dirty="0" smtClean="0"/>
              <a:t>The size of the majority</a:t>
            </a:r>
          </a:p>
          <a:p>
            <a:r>
              <a:rPr lang="en-US" dirty="0" smtClean="0"/>
              <a:t>The unanimity of the majority</a:t>
            </a:r>
          </a:p>
          <a:p>
            <a:r>
              <a:rPr lang="en-US" dirty="0" smtClean="0"/>
              <a:t>The characteristics of the majority</a:t>
            </a:r>
          </a:p>
          <a:p>
            <a:r>
              <a:rPr lang="en-US" dirty="0" smtClean="0"/>
              <a:t>The difficulty of the task</a:t>
            </a:r>
          </a:p>
          <a:p>
            <a:r>
              <a:rPr lang="en-US" dirty="0" smtClean="0"/>
              <a:t>Cultural background</a:t>
            </a:r>
          </a:p>
        </p:txBody>
      </p:sp>
      <p:pic>
        <p:nvPicPr>
          <p:cNvPr id="3076" name="Picture 4" descr="C:\Users\000059hs\AppData\Local\Microsoft\Windows\Temporary Internet Files\Content.IE5\TRZ19LUP\MC91021636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1550" y="2405743"/>
            <a:ext cx="4362450" cy="3800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747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Conformity</a:t>
            </a:r>
            <a:endParaRPr lang="en-US" dirty="0"/>
          </a:p>
        </p:txBody>
      </p:sp>
      <p:sp>
        <p:nvSpPr>
          <p:cNvPr id="3" name="Text Placeholder 2"/>
          <p:cNvSpPr>
            <a:spLocks noGrp="1"/>
          </p:cNvSpPr>
          <p:nvPr>
            <p:ph type="body" idx="1"/>
          </p:nvPr>
        </p:nvSpPr>
        <p:spPr/>
        <p:txBody>
          <a:bodyPr/>
          <a:lstStyle/>
          <a:p>
            <a:r>
              <a:rPr lang="en-US" dirty="0" smtClean="0"/>
              <a:t>Normative Social Influence</a:t>
            </a:r>
            <a:endParaRPr lang="en-US" dirty="0"/>
          </a:p>
        </p:txBody>
      </p:sp>
      <p:sp>
        <p:nvSpPr>
          <p:cNvPr id="4" name="Content Placeholder 3"/>
          <p:cNvSpPr>
            <a:spLocks noGrp="1"/>
          </p:cNvSpPr>
          <p:nvPr>
            <p:ph sz="half" idx="2"/>
          </p:nvPr>
        </p:nvSpPr>
        <p:spPr/>
        <p:txBody>
          <a:bodyPr/>
          <a:lstStyle/>
          <a:p>
            <a:endParaRPr lang="en-US" dirty="0" smtClean="0"/>
          </a:p>
          <a:p>
            <a:r>
              <a:rPr lang="en-US" dirty="0" smtClean="0"/>
              <a:t>Conformity that occurs b/c of desire to be liked &amp; accepted.</a:t>
            </a:r>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Informative Social Influence</a:t>
            </a:r>
            <a:endParaRPr lang="en-US" dirty="0"/>
          </a:p>
        </p:txBody>
      </p:sp>
      <p:sp>
        <p:nvSpPr>
          <p:cNvPr id="6" name="Content Placeholder 5"/>
          <p:cNvSpPr>
            <a:spLocks noGrp="1"/>
          </p:cNvSpPr>
          <p:nvPr>
            <p:ph sz="quarter" idx="4"/>
          </p:nvPr>
        </p:nvSpPr>
        <p:spPr/>
        <p:txBody>
          <a:bodyPr/>
          <a:lstStyle/>
          <a:p>
            <a:endParaRPr lang="en-US" dirty="0" smtClean="0"/>
          </a:p>
          <a:p>
            <a:r>
              <a:rPr lang="en-US" dirty="0" smtClean="0"/>
              <a:t>Conformity that occurs b/c of desire to be correct!  </a:t>
            </a:r>
            <a:endParaRPr lang="en-US" dirty="0"/>
          </a:p>
        </p:txBody>
      </p:sp>
      <p:pic>
        <p:nvPicPr>
          <p:cNvPr id="1032" name="Picture 8" descr="http://sr.photos3.fotosearch.com/bthumb/FCY/FCY356/42-223426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357" y="4219869"/>
            <a:ext cx="2867873" cy="190629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food court pizza clip 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2746" y="4219870"/>
            <a:ext cx="2038065" cy="1906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84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Obedience</a:t>
            </a:r>
            <a:endParaRPr lang="en-US" dirty="0"/>
          </a:p>
        </p:txBody>
      </p:sp>
      <p:sp>
        <p:nvSpPr>
          <p:cNvPr id="3" name="Text Placeholder 2"/>
          <p:cNvSpPr>
            <a:spLocks noGrp="1"/>
          </p:cNvSpPr>
          <p:nvPr>
            <p:ph type="body" idx="1"/>
          </p:nvPr>
        </p:nvSpPr>
        <p:spPr/>
        <p:txBody>
          <a:bodyPr/>
          <a:lstStyle/>
          <a:p>
            <a:r>
              <a:rPr lang="en-US" dirty="0" smtClean="0"/>
              <a:t>Stanley Milgram</a:t>
            </a:r>
            <a:endParaRPr lang="en-US" dirty="0"/>
          </a:p>
        </p:txBody>
      </p:sp>
      <p:sp>
        <p:nvSpPr>
          <p:cNvPr id="6" name="Content Placeholder 5"/>
          <p:cNvSpPr>
            <a:spLocks noGrp="1"/>
          </p:cNvSpPr>
          <p:nvPr>
            <p:ph sz="half" idx="2"/>
          </p:nvPr>
        </p:nvSpPr>
        <p:spPr>
          <a:xfrm>
            <a:off x="457200" y="2174874"/>
            <a:ext cx="4040188" cy="4378325"/>
          </a:xfrm>
        </p:spPr>
        <p:txBody>
          <a:bodyPr>
            <a:normAutofit lnSpcReduction="10000"/>
          </a:bodyPr>
          <a:lstStyle/>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Updated video link </a:t>
            </a:r>
            <a:r>
              <a:rPr lang="en-US" dirty="0" smtClean="0">
                <a:hlinkClick r:id="rId3"/>
              </a:rPr>
              <a:t>here</a:t>
            </a:r>
            <a:r>
              <a:rPr lang="en-US" dirty="0" smtClean="0"/>
              <a:t>!</a:t>
            </a:r>
            <a:endParaRPr lang="en-US" dirty="0"/>
          </a:p>
          <a:p>
            <a:endParaRPr lang="en-US" dirty="0" smtClean="0"/>
          </a:p>
          <a:p>
            <a:endParaRPr lang="en-US" dirty="0"/>
          </a:p>
          <a:p>
            <a:endParaRPr lang="en-US" dirty="0" smtClean="0"/>
          </a:p>
          <a:p>
            <a:endParaRPr lang="en-US" dirty="0"/>
          </a:p>
          <a:p>
            <a:endParaRPr lang="en-US" dirty="0" smtClean="0"/>
          </a:p>
        </p:txBody>
      </p:sp>
      <p:sp>
        <p:nvSpPr>
          <p:cNvPr id="9" name="Text Placeholder 8"/>
          <p:cNvSpPr>
            <a:spLocks noGrp="1"/>
          </p:cNvSpPr>
          <p:nvPr>
            <p:ph type="body" sz="quarter" idx="3"/>
          </p:nvPr>
        </p:nvSpPr>
        <p:spPr/>
        <p:txBody>
          <a:bodyPr/>
          <a:lstStyle/>
          <a:p>
            <a:endParaRPr lang="en-US" dirty="0"/>
          </a:p>
        </p:txBody>
      </p:sp>
      <p:sp>
        <p:nvSpPr>
          <p:cNvPr id="10" name="Content Placeholder 9"/>
          <p:cNvSpPr>
            <a:spLocks noGrp="1"/>
          </p:cNvSpPr>
          <p:nvPr>
            <p:ph sz="quarter" idx="4"/>
          </p:nvPr>
        </p:nvSpPr>
        <p:spPr/>
        <p:txBody>
          <a:bodyPr>
            <a:normAutofit/>
          </a:bodyPr>
          <a:lstStyle/>
          <a:p>
            <a:pPr marL="0" indent="0">
              <a:buNone/>
            </a:pPr>
            <a:endParaRPr lang="en-US" dirty="0"/>
          </a:p>
          <a:p>
            <a:r>
              <a:rPr lang="en-US" dirty="0" smtClean="0"/>
              <a:t>Obeying </a:t>
            </a:r>
            <a:r>
              <a:rPr lang="en-US" dirty="0"/>
              <a:t>a direct request or giving in to overt social pressure.  </a:t>
            </a:r>
            <a:endParaRPr lang="en-US" dirty="0" smtClean="0"/>
          </a:p>
          <a:p>
            <a:pPr lvl="1"/>
            <a:r>
              <a:rPr lang="en-US" dirty="0" smtClean="0"/>
              <a:t>Click on Milgram to watch</a:t>
            </a:r>
          </a:p>
          <a:p>
            <a:endParaRPr lang="en-US" dirty="0"/>
          </a:p>
          <a:p>
            <a:pPr marL="0" indent="0">
              <a:buNone/>
            </a:pPr>
            <a:endParaRPr lang="en-US" dirty="0"/>
          </a:p>
          <a:p>
            <a:r>
              <a:rPr lang="en-US" dirty="0" smtClean="0"/>
              <a:t>Cults (Jonestown Kool-Aid)</a:t>
            </a:r>
            <a:endParaRPr lang="en-US" dirty="0"/>
          </a:p>
          <a:p>
            <a:endParaRPr lang="en-US" dirty="0"/>
          </a:p>
        </p:txBody>
      </p:sp>
      <p:sp>
        <p:nvSpPr>
          <p:cNvPr id="8" name="AutoShape 4" descr="data:image/jpeg;base64,/9j/4AAQSkZJRgABAQAAAQABAAD/2wCEAAkGBwgHBgkIBwgKCgkLDRYPDQwMDRsUFRAWIB0iIiAdHx8kKDQsJCYxJx8fLT0tMTU3Ojo6Iys/RD84QzQ5OjcBCgoKDQwNGg8PGjclHyU3Nzc3Nzc3Nzc3Nzc3Nzc3Nzc3Nzc3Nzc3Nzc3Nzc3Nzc3Nzc3Nzc3Nzc3Nzc3Nzc3N//AABEIAJgAigMBIgACEQEDEQH/xAAbAAACAgMBAAAAAAAAAAAAAAAFBgQHAAIDAf/EAEUQAAIBAwMBBQQFBwkJAQAAAAECAwAEEQUSITEGEyJBURQyYXEVQoGRoTNSYpKx0eEjJDQ1U2NylMEHFiVDRKLS8PFz/8QAFAEBAAAAAAAAAAAAAAAAAAAAAP/EABQRAQAAAAAAAAAAAAAAAAAAAAD/2gAMAwEAAhEDEQA/AG6/1ZvpK6RL2ddszrtWY7eGI9eK1F/Ls/pt1/mX/fSPrSyfT2qflF/ntx9b+9ao/fXSJ4GloHm5u5X8Caner/huX/fUWU3mz+tdS/zcn76S3ubn+1asOp3Sps3NQMpk1N/CmsX/APmZP/Ko8j60r/1xf/5yX/yoRa6rOgbem6t4tTlnmLMvcwoMmVugoJgbXwzf8V1A/D6Ql/1apaalq9smbnUb9VP51y7Z+HWtLV3vXbwLHaoM98WIIx+aR6+lcYbeL2pZ442Z4jjbJ1HnkYoJM2ra07RJb3d+BL7pa5cH7OTmjjvr9tCESa4mkADM73Tqqj4knpWunLPAqvHHGtugLAD3mY9c5/0qamv20rKqpLuDYAxjJ+dAKk1XUY8tHqN1hhuUPcHYPkzHLfMCt01jV+6DyXlxGX4jBkz3nyord2PfoZbmZiGORhM7vTd64pV1XR4nYmQmGJDueW6kxk5+qmRQHodd1WIZmeQ442sxH41vH2ouVfDu5+HeHj8aULnVWs1his2X2KFCVeWP8oc85pj0f2PWLMTwxFHA8cZ5K/H5fGgNRdoWf3nlz/8ApUyPV3YZ76X9Y0Li01Byr8CpUdlx73i8vlQEY9RZ/wDqG/Wo/auTbRHfnKDn7KU1tGyM012ceLSAf3a/soKt1GSzbVb9H2/0uX795rw2lm6b91JuuNJ/vJq/ib+n3H1v71q4zajclNqyutAyXGn27v4GqPJpae77Qv6tLK39zs/Ks1dE1W6X69AzJo8PsyPAzd8pPKjIbPy6fjWtrYy2sPemy3RzNtCSsRv9eMZxQD26e4eOHa252C5Ruvypu0nRVgBu72aW7ZUCqXkz4geScngeVAWhsZYbBjJbI8LMNlsQQFPoCOg+dS7XRbdysvdrF6qh3fjXC0sDcXIurgsYk/JxhyRj49M0dR+7Cov2UG8MCxps27l9PSo91pcMuNuVIOV9QfnU5WrdaAQsL933d5gbeFbdkfaKiy6JDMe8aKF2HRtwY/jyKYJI0cFHTdmgl7oEEzme2doZx0kUmgE3mnPCDNIlrPIg8DO6gDyGFx6fEV5pN89jBMbqVEj95sKRk+YB8hih3aOSe2TutYhkVD7l1bMcH4ODSpbrDNdbJJ0QOc97IThR5CgsKe4ukiF5p7LLbTHEaNyyj7+en40Oj7XSI7F7fodvoM+f21FutbINvBYxs1hZ5M1zM+0M7eX7MY/CicemW2qWEV7saBpvGUPIVt2M/b1oO9t2ujYeOBh8asTSroXOl2c4EmJYEfp6qDVbL2XjYZ78/dVk6PbezaRYwBye6t40z8lAoKh1u2sm1jUmfbu9rm3frmoUmnWTp4cfrUD1+SRe0Gr7GP8AWV19b+9ah4uZv7VqAxJpdufcauY0kfpL+yhsVzOn16nWVzM83L+Gg7oYCyjuyoTMYYL5+f21M0+/vPbY7OKScMGwzFRkfOuOnCdppgis8e88DlT8welELZre3kd42XvNoMjnkIPID4k0D1DKsZ2mXc4I3Fupz86kBt0q0k6PdXGr6m877+7B4AHA+2nW1jbqze7QTx1X5VvmudbKaD1qzP2VhNZt3KM0A3VbeG6gaKdBJEaqnXtGm0u6eVGzbE+Hn3c/sq2LyNcNSp2y7qPTjHJyzEYoEH2mVsNlQU9ByPl6U4dnNYdbIwAK7sQFHmQOv8KSimQGHTcR9x/jTnoEFrJpMIZgCykPj3iD1H20DHFreT3aAEKOTuySTzirA0idptJspdnv28bdfVRVc2NtZqAgVQvkQasXTYYl061UDgQoB9woKi1jRrOfWNRbjxXcxb/EZGzQw9nbX86vNWnki1rVPH/19z+ErUM9ru9/5U0BD6Ai/OrtDoiq67Hx8PWhgvbvf752+lGtBe4u7zuJGUqyHj4YP8KCB2h0O+sZobmHL2ki472CTIB+OKjW8Ru5DbDMabQGYn3ifOni00w2WlyxLn2OZDujb6npihXZfTY5JFDKHSN8liPeA4BoGDSNPjsLJLdGyiAHPx8+alx3Ny82yBBs/PJ4qaYFfPDY+rS/qmjX95Ltku/Z7TyhgY9cdS1B21nWdQ0sd7Dae0xDglWHFDbTt5FLIqXFoyAnDHPIoHB2X1G3mc3d2FiVDsMcpYufLIqTpPZq/KQyXXdPHuyUPJI9QaB7sNRiu42aEkgck1uuqWxYrvG4cda3tbSKC07uOMR8dBVP6y0z6pdrFv7tZSo2+vwoLcdg43hgQemOaUe3VsUsO+8lYZI8xS1o+ozWqKJdQeC3bpmMsODjrRDtFqEht/Z1dZ43iLK6tkGgWrxoxDAka565I9T5/gKkLNcICu5lXPA6YqToNrbzXqLdqDCiYJPrxinBLfT59pAjwen7KBNt768XO2VwPlV69mmlPZzSiXyTZw5/UFIp0vTygCqmflVi6MkcekWKKOFt4wOP0RQVTq+hQyarqMrSElrqZsfNyaFz6AD7shrbWdVuotc1Jdx2rezfcJGqG2tXP5woNhoU6v8Aybkj1or2f0+az1e1lZhjeVbjyIoSmu3O/qtFE1x1eFygCKylv9TQHu0FleXDqsc/dWyuDIVPIUc15oeyCJ8Y9/Dc/CpnaWaO204KXULPJsD/AA6/spd0SeTuipD5kO8Dzx60DzbyqwrdokfwOoIagVtc4fa5O0+dGYJt3U0Gew2y5/kxtIxxzWBIohtjVVHqBW73MPQtUWS6TY8hbCJyRigkjIRiOoBpX0ewinDXLBGdZDvVl6NTJDdwTQK8TZ3jJzQLQJoRfXqQP3gMn2A0A257LW1tPLdRwyyKVOxFk8KsQRnH29KUJtPuLJLhZY2RAC6Z5wCOmatySFWBLuV9cdKWe1sdvFZuq+8Vzj1oEq2QGBNjqzY52dR86kIJl4Uvnyot2d9isdMgSbb3sg3yEjzP/ooyjWMhG0x4oAkM0qQgOzk/Ora7Os/+7+mZDA+yRZyf0BSXFFZN4crzxT9pyRDT7XavHcpj7hQVBr2iXP01qM20Ye6mZftc0Kk0a4T0Hzo/2p7SLBqN3GqbmWeVfuYiluTtTI//ACxQeR6Rcs/KiiEuiXLwFU8h/wDKGxdo5e+zsG2i1t2ibZ7lBt2t1KS8g0qJ4mQpnvQw6kDFRtP1EW06F0cBFABz1qLr2rpPaMCnjPu+gHx+NCbW6wuEwW6hm8qCwLS7jvSzINvPmetG7MMY+oB8yfKlXSLm3iiO/BVBubHvH1qLqXaUwykxzPtABCeS/wAaB+jhhQmaV0J/S6Uh9r9UtJb1LeC6uBbscTpGcAnyINB73tDe3WSJ8huBlsY+z1oNtnkVv5KQ7eWI9KAzJrd7aQHT7dzIo4WUnnnpTZ2NgksbYd8BubxEnrmqzNwWOeOvUdasnSdZtZdLiBYLLs6fEeVAb1rV4rWFmDA8crVd6nqkt/Kd0hGRwvwzXfXr8z7gJPDu9aA20m++jLcAMAT6c0BKe2nZoyN3A86kwCVBzx8BToL/AEp+AY2wMZxisRtOdvej5oFGGWXd9YGrl0GRvoPTsu2fZYs/qilaLT7EjdtTmnjTVjGnWu1BjuUx9woKF7XWdwdd1FxEx/nk3QfptQI2s/8AYyfdVi6vrVhHq98kuB3dzKjZHmGOahfSdjJLtRDIfRRQJiWc/hIhkA9cUTt7Zwu6UFAOeRimS5uP5MJFBtOcF/MVxvoVgBjdDKn193OKANZacmrXkds+QZY5So/SA4pYXdF4WPiT3vs4p47MukOtadI+donKlvLnP76E9tdDfTNZkMKfzecl1JHT1FBEsNQa3gfHicrhS3QcV20CO3fUVuLte8jVsEE5DGh9oYowryqTvU7VJ/Gp2kSmOTfKqqjdB6fGgel07RJnEzQxeLqzKMH51A1bszpzKzWVxNbqVyQmHTP7qUdSv5CzpHM7opx6A/LFcn1adsLGyqoXBA86CJe2vsly0Sv3iqeG6VkU8kDEI5wK5O5ZmbAHPIzWpbPH30HaaZnPHPmSak6fZSzsXWNhUSCMTOsZIG47cmrX0IWC2MUYaIuoAO3FAjR2dyvRH+6plrZXJcMQw56mrARbPeRiPI6V3VLUjlEHyoFQxXAgUBj7mPOrK0Hcuh6cGlIItYgc/wCEUBEMHmq49Ka7CNfYbfCjHdLj7qCjdc0a8fXtS75VjWS8nKd4eSO8bn5VI0eytrOM3LP30m36owAOn35ov2gRJtZulyzSi5k2h1wo8RHXzFQBEsSCO/c9zI24yEdG9RQdkuRsNy0Cd2q7s785Pl+NQXklniV3eU7mPPpXSSFrPT/Y2PeSEGSV/q5z4R8POvLQs9mvJ8AyWzwfX/7QBkmkhSUqcNHKCuPXrVlXNvb9ptBjcjAmTwleqNjmqxcYu5ol/wCZ4h9YUy/7NNWaK7m0ieRgJvHCD9Vh5fdQJ+t6ZdaXdSW96uHU+8OVb4g+lQRcsA5zycKPlV0dodCttYtGiuFHfhT3cp47s/8AvlVSatpFzpkxt7uPDAblKjhh6jPlQDmdvWtVOGNa58/KvV940HrE+nXrWDpUiysLjUGIt4y+OuPKpWvaQ2kG2heXfLJH3jnGNuTwKCCmccdaM6FLNFKiFyB65oIuemR99FtO2tgO5XaOGHkaBhd5vaM73bHoaJW08h53scD1qHYXcKbRe2yyIOd6cH7aYLKXSJdi7GiPn3i4oILSy7wEd8YznPnVmaMzfRFjufn2ePP6opYis7GQAw92ynzU5pusUjWytxgcRKPwoKw1u2ik1q83YEZuXJBPPvHJFcFR1t57uZe8ig8TAE+PjIGPkPvqVd3Qnvb+NJA0sN7Mnu+6C5xQfX4rwvZ6jZStCyBo5IsnD8jAPTyzQewJLcxSGQsZX98+TZzjJ8+M15pyn2fCDlVwN3l8q6Wd9DqMbxQxdzcISZLUnJHxU+a/dio+nRyPNMvu7X3MVOGXzzn0oB+q27i475gqr1cDn7eKgx95CyzxMY5AQ48to8vvppvrV+ZJQjgINw6Bv4Ut3NwDLsdAcjAb4ehz0oLW0i/i1jTIrxCfGMMPNXHUVD1/SLe+s5I7qMOqglXHBi9SD/pSn2F1L2PUTbygx210duM5G8dOfjRz/aXqclh2eEMHge7buy2eq9W+2gqi57tJ5Ejk71QT/KYxuHyop2c0ZtauhChjSMDLMXG7HwFBs+Pjp5YreJ5IJ1mgcxzKdyunhYH4UFzabo9tawd1BDsjAHDYJA+dIP8AtOUDtDFGhGFtlpr7D9rPpj/h+ohRe48MqjCyj5dAfl86Ru2tz7f2nvZVPhRhEvyXigCLHxkdTRKwAZ1zwCMGo1qoNwFPAGM/CjUNssk5EWADjbnpQE9JCr4WyY2GGViMH45pjgtYpIZJ3cptwojkIAyfKg2n27WpD3asjZy7vzGAOvHyBrpZzSa1fx3kKslnalltIWAGWPVz8TQGQzrG7Qrh4sOAp+qOvHyp80yYSabaSFz4oUPT1UUnQRPJKsm07QPFnnJp1sNyWFsgiGFiUDj4CgrrXdNuzqt9dQWtyqd6SESykfe25+eByOn31y1Gz1OPTpXt7G7Mud6hLRz8+MVlZQA7jQ9RnKS/RuoROhynd2kg7vp048vTzo1penarLtl1Ownt5yCodIJH7/HRm48FZWUG2oWF7K2IbG9GAQu21fBHn5cUHuOzerOGJsLljnLOLdt37K9rKCHHomsq+1NLvgpOUf2SQEY6E8dc0f7YWWqa7oelLFp96LrvcSA2z+A4xuPHQ1lZQI1/2a13T7p4JdG1GVlIIe3s5JEI+YUiudxoOsqxK6JqpyQBjTpuP+2srKBq7L9mNUtNV0+/msbhVjildg9u4ZWAwBjHnml36F1uUSTPourEtIWObObccnPTbWVlBMsOz2rkN3mlaipBB3G1lyf+2i/0HqJhI+jr8uCNpNq/7qysoCR0vVWgMb218Yt6sI2t2YZH2dOtF7Wyv5ZmX2DbEV5Mlu6Nny6DFZWUE2OK4VsHRr0Z4G0Ag458+lNlluFnAGtnUiNcq23I46da8rKD/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4102" name="Picture 6" descr="http://t3.gstatic.com/images?q=tbn:ANd9GcRNwRPhZn4ZgHMteEYR5R6fj0TVo6O7STFjZDmD4qHnnSCa_M4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378953"/>
            <a:ext cx="2970213" cy="3269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3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Factors…</a:t>
            </a:r>
            <a:endParaRPr lang="en-US" dirty="0"/>
          </a:p>
        </p:txBody>
      </p:sp>
      <p:sp>
        <p:nvSpPr>
          <p:cNvPr id="6" name="Text Placeholder 5"/>
          <p:cNvSpPr>
            <a:spLocks noGrp="1"/>
          </p:cNvSpPr>
          <p:nvPr>
            <p:ph type="body" idx="1"/>
          </p:nvPr>
        </p:nvSpPr>
        <p:spPr/>
        <p:txBody>
          <a:bodyPr>
            <a:normAutofit/>
          </a:bodyPr>
          <a:lstStyle/>
          <a:p>
            <a:r>
              <a:rPr lang="en-US" sz="3200" dirty="0" smtClean="0"/>
              <a:t>Promoting Obedience</a:t>
            </a:r>
            <a:endParaRPr lang="en-US" sz="3200" dirty="0"/>
          </a:p>
        </p:txBody>
      </p:sp>
      <p:sp>
        <p:nvSpPr>
          <p:cNvPr id="3" name="Content Placeholder 2"/>
          <p:cNvSpPr>
            <a:spLocks noGrp="1"/>
          </p:cNvSpPr>
          <p:nvPr>
            <p:ph sz="half" idx="2"/>
          </p:nvPr>
        </p:nvSpPr>
        <p:spPr/>
        <p:txBody>
          <a:bodyPr/>
          <a:lstStyle/>
          <a:p>
            <a:endParaRPr lang="en-US" sz="3200" dirty="0" smtClean="0"/>
          </a:p>
          <a:p>
            <a:r>
              <a:rPr lang="en-US" sz="3200" dirty="0" smtClean="0"/>
              <a:t>Proximity</a:t>
            </a:r>
          </a:p>
          <a:p>
            <a:r>
              <a:rPr lang="en-US" sz="3200" dirty="0" smtClean="0"/>
              <a:t>Perception of authority</a:t>
            </a:r>
          </a:p>
          <a:p>
            <a:r>
              <a:rPr lang="en-US" sz="3200" dirty="0" smtClean="0"/>
              <a:t>Prestige</a:t>
            </a:r>
          </a:p>
          <a:p>
            <a:r>
              <a:rPr lang="en-US" sz="3200" dirty="0" smtClean="0"/>
              <a:t>Depersonalization</a:t>
            </a:r>
          </a:p>
          <a:p>
            <a:pPr marL="0" indent="0">
              <a:buNone/>
            </a:pPr>
            <a:endParaRPr lang="en-US" dirty="0" smtClean="0"/>
          </a:p>
          <a:p>
            <a:endParaRPr lang="en-US" dirty="0"/>
          </a:p>
        </p:txBody>
      </p:sp>
      <p:sp>
        <p:nvSpPr>
          <p:cNvPr id="7" name="Text Placeholder 6"/>
          <p:cNvSpPr>
            <a:spLocks noGrp="1"/>
          </p:cNvSpPr>
          <p:nvPr>
            <p:ph type="body" sz="quarter" idx="3"/>
          </p:nvPr>
        </p:nvSpPr>
        <p:spPr>
          <a:xfrm>
            <a:off x="4572000" y="990600"/>
            <a:ext cx="4041775" cy="639762"/>
          </a:xfrm>
        </p:spPr>
        <p:txBody>
          <a:bodyPr>
            <a:normAutofit/>
          </a:bodyPr>
          <a:lstStyle/>
          <a:p>
            <a:r>
              <a:rPr lang="en-US" sz="3200" dirty="0" smtClean="0"/>
              <a:t>Reducing Obedience</a:t>
            </a:r>
            <a:endParaRPr lang="en-US" sz="3200" dirty="0"/>
          </a:p>
        </p:txBody>
      </p:sp>
      <p:sp>
        <p:nvSpPr>
          <p:cNvPr id="8" name="Content Placeholder 7"/>
          <p:cNvSpPr>
            <a:spLocks noGrp="1"/>
          </p:cNvSpPr>
          <p:nvPr>
            <p:ph sz="quarter" idx="4"/>
          </p:nvPr>
        </p:nvSpPr>
        <p:spPr>
          <a:xfrm>
            <a:off x="4722847" y="1883045"/>
            <a:ext cx="4041775" cy="3951288"/>
          </a:xfrm>
        </p:spPr>
        <p:txBody>
          <a:bodyPr>
            <a:noAutofit/>
          </a:bodyPr>
          <a:lstStyle/>
          <a:p>
            <a:endParaRPr lang="en-US" sz="1400" dirty="0" smtClean="0"/>
          </a:p>
          <a:p>
            <a:r>
              <a:rPr lang="en-US" dirty="0" smtClean="0"/>
              <a:t>Role models </a:t>
            </a:r>
          </a:p>
          <a:p>
            <a:endParaRPr lang="en-US" dirty="0"/>
          </a:p>
          <a:p>
            <a:pPr marL="0" indent="0">
              <a:spcBef>
                <a:spcPts val="0"/>
              </a:spcBef>
              <a:buClrTx/>
              <a:buNone/>
              <a:defRPr/>
            </a:pPr>
            <a:r>
              <a:rPr lang="en-US" dirty="0"/>
              <a:t>Obedience was highest when</a:t>
            </a:r>
          </a:p>
          <a:p>
            <a:pPr marL="228600" indent="-228600">
              <a:spcBef>
                <a:spcPts val="0"/>
              </a:spcBef>
              <a:buClrTx/>
              <a:buFontTx/>
              <a:buAutoNum type="arabicPeriod"/>
              <a:defRPr/>
            </a:pPr>
            <a:r>
              <a:rPr lang="en-US" dirty="0"/>
              <a:t>The person giving the orders was nearby and was perceived as a legitimate authority figure.</a:t>
            </a:r>
          </a:p>
          <a:p>
            <a:pPr marL="228600" indent="-228600">
              <a:spcBef>
                <a:spcPts val="0"/>
              </a:spcBef>
              <a:buClrTx/>
              <a:buFontTx/>
              <a:buAutoNum type="arabicPeriod"/>
              <a:defRPr/>
            </a:pPr>
            <a:r>
              <a:rPr lang="en-US" dirty="0"/>
              <a:t>The research was supported by a prestigious institution</a:t>
            </a:r>
          </a:p>
          <a:p>
            <a:pPr marL="228600" indent="-228600">
              <a:spcBef>
                <a:spcPts val="0"/>
              </a:spcBef>
              <a:buClrTx/>
              <a:buFontTx/>
              <a:buAutoNum type="arabicPeriod"/>
              <a:defRPr/>
            </a:pPr>
            <a:r>
              <a:rPr lang="en-US" dirty="0"/>
              <a:t>The victim was depersonalized or at a distance</a:t>
            </a:r>
          </a:p>
          <a:p>
            <a:pPr marL="228600" indent="-228600">
              <a:spcBef>
                <a:spcPts val="0"/>
              </a:spcBef>
              <a:buClrTx/>
              <a:buFontTx/>
              <a:buAutoNum type="arabicPeriod"/>
              <a:defRPr/>
            </a:pPr>
            <a:r>
              <a:rPr lang="en-US" dirty="0"/>
              <a:t>There were no role models for defiance</a:t>
            </a:r>
            <a:r>
              <a:rPr lang="en-US" dirty="0" smtClean="0"/>
              <a:t>.</a:t>
            </a:r>
            <a:endParaRPr lang="en-US" dirty="0"/>
          </a:p>
        </p:txBody>
      </p:sp>
    </p:spTree>
    <p:extLst>
      <p:ext uri="{BB962C8B-B14F-4D97-AF65-F5344CB8AC3E}">
        <p14:creationId xmlns:p14="http://schemas.microsoft.com/office/powerpoint/2010/main" val="90846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of Groups on Behavior</a:t>
            </a:r>
            <a:endParaRPr lang="en-US" dirty="0"/>
          </a:p>
        </p:txBody>
      </p:sp>
      <p:sp>
        <p:nvSpPr>
          <p:cNvPr id="3" name="Text Placeholder 2"/>
          <p:cNvSpPr>
            <a:spLocks noGrp="1"/>
          </p:cNvSpPr>
          <p:nvPr>
            <p:ph type="body" idx="1"/>
          </p:nvPr>
        </p:nvSpPr>
        <p:spPr/>
        <p:txBody>
          <a:bodyPr>
            <a:normAutofit/>
          </a:bodyPr>
          <a:lstStyle/>
          <a:p>
            <a:r>
              <a:rPr lang="en-US" sz="3200" u="sng" dirty="0" smtClean="0"/>
              <a:t>Social Facilitation</a:t>
            </a:r>
            <a:endParaRPr lang="en-US" sz="3200" u="sng" dirty="0"/>
          </a:p>
        </p:txBody>
      </p:sp>
      <p:sp>
        <p:nvSpPr>
          <p:cNvPr id="4" name="Content Placeholder 3"/>
          <p:cNvSpPr>
            <a:spLocks noGrp="1"/>
          </p:cNvSpPr>
          <p:nvPr>
            <p:ph sz="half" idx="2"/>
          </p:nvPr>
        </p:nvSpPr>
        <p:spPr/>
        <p:txBody>
          <a:bodyPr>
            <a:normAutofit lnSpcReduction="10000"/>
          </a:bodyPr>
          <a:lstStyle/>
          <a:p>
            <a:endParaRPr lang="en-US" dirty="0" smtClean="0"/>
          </a:p>
          <a:p>
            <a:r>
              <a:rPr lang="en-US" sz="2800" dirty="0" smtClean="0"/>
              <a:t>When a person’s task performance improves around others</a:t>
            </a:r>
          </a:p>
          <a:p>
            <a:endParaRPr lang="en-US" dirty="0" smtClean="0"/>
          </a:p>
          <a:p>
            <a:pPr lvl="1"/>
            <a:r>
              <a:rPr lang="en-US" sz="2400" dirty="0" smtClean="0"/>
              <a:t>Simple</a:t>
            </a:r>
          </a:p>
          <a:p>
            <a:pPr lvl="1"/>
            <a:r>
              <a:rPr lang="en-US" sz="2400" dirty="0" smtClean="0"/>
              <a:t>Well-learned</a:t>
            </a:r>
            <a:endParaRPr lang="en-US" sz="2400" dirty="0"/>
          </a:p>
          <a:p>
            <a:pPr lvl="1"/>
            <a:r>
              <a:rPr lang="en-US" sz="2400" dirty="0" err="1" smtClean="0"/>
              <a:t>Ie</a:t>
            </a:r>
            <a:r>
              <a:rPr lang="en-US" sz="2400" dirty="0" smtClean="0"/>
              <a:t> a varsity basketball player </a:t>
            </a:r>
            <a:r>
              <a:rPr lang="en-US" sz="2400" dirty="0" err="1" smtClean="0"/>
              <a:t>vs</a:t>
            </a:r>
            <a:r>
              <a:rPr lang="en-US" sz="2400" dirty="0" smtClean="0"/>
              <a:t> a beginner JV player </a:t>
            </a:r>
            <a:endParaRPr lang="en-US" sz="2400" dirty="0"/>
          </a:p>
        </p:txBody>
      </p:sp>
      <p:sp>
        <p:nvSpPr>
          <p:cNvPr id="5" name="Text Placeholder 4"/>
          <p:cNvSpPr>
            <a:spLocks noGrp="1"/>
          </p:cNvSpPr>
          <p:nvPr>
            <p:ph type="body" sz="quarter" idx="3"/>
          </p:nvPr>
        </p:nvSpPr>
        <p:spPr/>
        <p:txBody>
          <a:bodyPr>
            <a:normAutofit/>
          </a:bodyPr>
          <a:lstStyle/>
          <a:p>
            <a:r>
              <a:rPr lang="en-US" sz="3200" u="sng" dirty="0" smtClean="0"/>
              <a:t>Social Inhibition</a:t>
            </a:r>
            <a:endParaRPr lang="en-US" sz="3200" u="sng" dirty="0"/>
          </a:p>
        </p:txBody>
      </p:sp>
      <p:sp>
        <p:nvSpPr>
          <p:cNvPr id="6" name="Content Placeholder 5"/>
          <p:cNvSpPr>
            <a:spLocks noGrp="1"/>
          </p:cNvSpPr>
          <p:nvPr>
            <p:ph sz="quarter" idx="4"/>
          </p:nvPr>
        </p:nvSpPr>
        <p:spPr/>
        <p:txBody>
          <a:bodyPr/>
          <a:lstStyle/>
          <a:p>
            <a:endParaRPr lang="en-US" dirty="0" smtClean="0"/>
          </a:p>
          <a:p>
            <a:r>
              <a:rPr lang="en-US" sz="2800" dirty="0" smtClean="0"/>
              <a:t>When task performance declines in presence of others.</a:t>
            </a:r>
          </a:p>
          <a:p>
            <a:endParaRPr lang="en-US" dirty="0"/>
          </a:p>
          <a:p>
            <a:pPr lvl="1"/>
            <a:r>
              <a:rPr lang="en-US" sz="2400" dirty="0" smtClean="0"/>
              <a:t>Complex</a:t>
            </a:r>
          </a:p>
          <a:p>
            <a:pPr lvl="1"/>
            <a:r>
              <a:rPr lang="en-US" sz="2400" dirty="0" smtClean="0"/>
              <a:t>Poorly-learned</a:t>
            </a:r>
            <a:endParaRPr lang="en-US" sz="2400" dirty="0"/>
          </a:p>
        </p:txBody>
      </p:sp>
    </p:spTree>
    <p:extLst>
      <p:ext uri="{BB962C8B-B14F-4D97-AF65-F5344CB8AC3E}">
        <p14:creationId xmlns:p14="http://schemas.microsoft.com/office/powerpoint/2010/main" val="244490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otivateusnot.com/resize.php?name=LzM3OC9FdmVyeS1ncm91cC1wcm9qZWN0LWluLXNjaG9vbC15b3UtaGF2ZS1ldmVyLWRvbmUtNTM2ODhjZGRjMjM2My5qcGc=&amp;w=550&amp;h=1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34" y="458308"/>
            <a:ext cx="8230766" cy="5866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527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of Groups on Behavior</a:t>
            </a:r>
            <a:endParaRPr lang="en-US" dirty="0"/>
          </a:p>
        </p:txBody>
      </p:sp>
      <p:sp>
        <p:nvSpPr>
          <p:cNvPr id="3" name="Text Placeholder 2"/>
          <p:cNvSpPr>
            <a:spLocks noGrp="1"/>
          </p:cNvSpPr>
          <p:nvPr>
            <p:ph type="body" idx="1"/>
          </p:nvPr>
        </p:nvSpPr>
        <p:spPr/>
        <p:txBody>
          <a:bodyPr/>
          <a:lstStyle/>
          <a:p>
            <a:r>
              <a:rPr lang="en-US" dirty="0" smtClean="0"/>
              <a:t>Social Loafing</a:t>
            </a:r>
            <a:endParaRPr lang="en-US" dirty="0"/>
          </a:p>
        </p:txBody>
      </p:sp>
      <p:sp>
        <p:nvSpPr>
          <p:cNvPr id="4" name="Content Placeholder 3"/>
          <p:cNvSpPr>
            <a:spLocks noGrp="1"/>
          </p:cNvSpPr>
          <p:nvPr>
            <p:ph sz="half" idx="2"/>
          </p:nvPr>
        </p:nvSpPr>
        <p:spPr/>
        <p:txBody>
          <a:bodyPr/>
          <a:lstStyle/>
          <a:p>
            <a:endParaRPr lang="en-US" dirty="0" smtClean="0"/>
          </a:p>
          <a:p>
            <a:r>
              <a:rPr lang="en-US" dirty="0" smtClean="0"/>
              <a:t>We exert less effort to achieve a goal when working  in group than when working alone.  </a:t>
            </a:r>
          </a:p>
          <a:p>
            <a:pPr marL="0" indent="0">
              <a:buNone/>
            </a:pPr>
            <a:endParaRPr lang="en-US" dirty="0"/>
          </a:p>
        </p:txBody>
      </p:sp>
      <p:pic>
        <p:nvPicPr>
          <p:cNvPr id="2050" name="Picture 2" descr="C:\Users\000059hs\AppData\Local\Microsoft\Windows\Temporary Internet Files\Content.IE5\05HF3K6R\MP900446467[1].jp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803261"/>
            <a:ext cx="4041775" cy="2694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05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Decision Making</a:t>
            </a:r>
            <a:endParaRPr lang="en-US" dirty="0"/>
          </a:p>
        </p:txBody>
      </p:sp>
      <p:sp>
        <p:nvSpPr>
          <p:cNvPr id="3" name="Text Placeholder 2"/>
          <p:cNvSpPr>
            <a:spLocks noGrp="1"/>
          </p:cNvSpPr>
          <p:nvPr>
            <p:ph type="body" idx="1"/>
          </p:nvPr>
        </p:nvSpPr>
        <p:spPr/>
        <p:txBody>
          <a:bodyPr/>
          <a:lstStyle/>
          <a:p>
            <a:r>
              <a:rPr lang="en-US" dirty="0" smtClean="0"/>
              <a:t>Group Polarization</a:t>
            </a:r>
            <a:endParaRPr lang="en-US" dirty="0"/>
          </a:p>
        </p:txBody>
      </p:sp>
      <p:sp>
        <p:nvSpPr>
          <p:cNvPr id="4" name="Content Placeholder 3"/>
          <p:cNvSpPr>
            <a:spLocks noGrp="1"/>
          </p:cNvSpPr>
          <p:nvPr>
            <p:ph sz="half" idx="2"/>
          </p:nvPr>
        </p:nvSpPr>
        <p:spPr/>
        <p:txBody>
          <a:bodyPr/>
          <a:lstStyle/>
          <a:p>
            <a:endParaRPr lang="en-US" dirty="0" smtClean="0"/>
          </a:p>
          <a:p>
            <a:r>
              <a:rPr lang="en-US" dirty="0" smtClean="0"/>
              <a:t>Enhancement of group’s prevailing attitudes through discussion within group.</a:t>
            </a:r>
          </a:p>
          <a:p>
            <a:endParaRPr lang="en-US" dirty="0"/>
          </a:p>
          <a:p>
            <a:r>
              <a:rPr lang="en-US" dirty="0" smtClean="0"/>
              <a:t>Example… AP Human Geo </a:t>
            </a:r>
            <a:endParaRPr lang="en-US" dirty="0"/>
          </a:p>
        </p:txBody>
      </p:sp>
      <p:sp>
        <p:nvSpPr>
          <p:cNvPr id="5" name="Text Placeholder 4"/>
          <p:cNvSpPr>
            <a:spLocks noGrp="1"/>
          </p:cNvSpPr>
          <p:nvPr>
            <p:ph type="body" sz="quarter" idx="3"/>
          </p:nvPr>
        </p:nvSpPr>
        <p:spPr/>
        <p:txBody>
          <a:bodyPr/>
          <a:lstStyle/>
          <a:p>
            <a:r>
              <a:rPr lang="en-US" dirty="0" smtClean="0"/>
              <a:t>Groupthink</a:t>
            </a:r>
            <a:endParaRPr lang="en-US" dirty="0"/>
          </a:p>
        </p:txBody>
      </p:sp>
      <p:sp>
        <p:nvSpPr>
          <p:cNvPr id="6" name="Content Placeholder 5"/>
          <p:cNvSpPr>
            <a:spLocks noGrp="1"/>
          </p:cNvSpPr>
          <p:nvPr>
            <p:ph sz="quarter" idx="4"/>
          </p:nvPr>
        </p:nvSpPr>
        <p:spPr/>
        <p:txBody>
          <a:bodyPr/>
          <a:lstStyle/>
          <a:p>
            <a:endParaRPr lang="en-US" dirty="0" smtClean="0"/>
          </a:p>
          <a:p>
            <a:r>
              <a:rPr lang="en-US" dirty="0" smtClean="0"/>
              <a:t>Mode of thinking when desire for group harmony overrides realistic appraisal of alternatives.</a:t>
            </a:r>
          </a:p>
          <a:p>
            <a:endParaRPr lang="en-US" dirty="0"/>
          </a:p>
          <a:p>
            <a:r>
              <a:rPr lang="en-US" dirty="0" smtClean="0"/>
              <a:t>Lack of “devil’s advocate”</a:t>
            </a:r>
            <a:endParaRPr lang="en-US" dirty="0"/>
          </a:p>
        </p:txBody>
      </p:sp>
    </p:spTree>
    <p:extLst>
      <p:ext uri="{BB962C8B-B14F-4D97-AF65-F5344CB8AC3E}">
        <p14:creationId xmlns:p14="http://schemas.microsoft.com/office/powerpoint/2010/main" val="107724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of Groups on Behavior</a:t>
            </a:r>
            <a:endParaRPr lang="en-US" dirty="0"/>
          </a:p>
        </p:txBody>
      </p:sp>
      <p:sp>
        <p:nvSpPr>
          <p:cNvPr id="3" name="Text Placeholder 2"/>
          <p:cNvSpPr>
            <a:spLocks noGrp="1"/>
          </p:cNvSpPr>
          <p:nvPr>
            <p:ph type="body" idx="1"/>
          </p:nvPr>
        </p:nvSpPr>
        <p:spPr/>
        <p:txBody>
          <a:bodyPr>
            <a:normAutofit/>
          </a:bodyPr>
          <a:lstStyle/>
          <a:p>
            <a:r>
              <a:rPr lang="en-US" sz="3200" u="sng" dirty="0" smtClean="0"/>
              <a:t>Deindividuation</a:t>
            </a:r>
            <a:endParaRPr lang="en-US" sz="3200" u="sng" dirty="0"/>
          </a:p>
        </p:txBody>
      </p:sp>
      <p:sp>
        <p:nvSpPr>
          <p:cNvPr id="4" name="Content Placeholder 3"/>
          <p:cNvSpPr>
            <a:spLocks noGrp="1"/>
          </p:cNvSpPr>
          <p:nvPr>
            <p:ph sz="half" idx="2"/>
          </p:nvPr>
        </p:nvSpPr>
        <p:spPr/>
        <p:txBody>
          <a:bodyPr/>
          <a:lstStyle/>
          <a:p>
            <a:endParaRPr lang="en-US" dirty="0" smtClean="0"/>
          </a:p>
          <a:p>
            <a:r>
              <a:rPr lang="en-US" dirty="0" smtClean="0"/>
              <a:t>Loss of self-awareness and self-restraint in group situations that foster arousal and anonymity.</a:t>
            </a:r>
          </a:p>
          <a:p>
            <a:endParaRPr lang="en-US" dirty="0"/>
          </a:p>
          <a:p>
            <a:r>
              <a:rPr lang="en-US" dirty="0" smtClean="0"/>
              <a:t>“Mob mentality”</a:t>
            </a:r>
          </a:p>
          <a:p>
            <a:endParaRPr lang="en-US" dirty="0"/>
          </a:p>
          <a:p>
            <a:r>
              <a:rPr lang="en-US" dirty="0" smtClean="0"/>
              <a:t>Role Play</a:t>
            </a:r>
            <a:endParaRPr lang="en-US" dirty="0"/>
          </a:p>
        </p:txBody>
      </p:sp>
      <p:sp>
        <p:nvSpPr>
          <p:cNvPr id="5" name="Text Placeholder 4"/>
          <p:cNvSpPr>
            <a:spLocks noGrp="1"/>
          </p:cNvSpPr>
          <p:nvPr>
            <p:ph type="body" sz="quarter" idx="3"/>
          </p:nvPr>
        </p:nvSpPr>
        <p:spPr/>
        <p:txBody>
          <a:bodyPr>
            <a:noAutofit/>
          </a:bodyPr>
          <a:lstStyle/>
          <a:p>
            <a:r>
              <a:rPr lang="en-US" sz="2800" u="sng" dirty="0" smtClean="0"/>
              <a:t>Zimbardo Stanford Prison Study</a:t>
            </a:r>
            <a:endParaRPr lang="en-US" sz="2800" u="sng" dirty="0"/>
          </a:p>
        </p:txBody>
      </p:sp>
      <p:sp>
        <p:nvSpPr>
          <p:cNvPr id="8" name="Content Placeholder 7"/>
          <p:cNvSpPr>
            <a:spLocks noGrp="1"/>
          </p:cNvSpPr>
          <p:nvPr>
            <p:ph sz="quarter" idx="4"/>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“Lucifer Effect” – how good people turn evil</a:t>
            </a:r>
            <a:endParaRPr lang="en-US" dirty="0"/>
          </a:p>
        </p:txBody>
      </p:sp>
      <p:pic>
        <p:nvPicPr>
          <p:cNvPr id="3076" name="Picture 4" descr="Guard_-_Prisoner.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709862"/>
            <a:ext cx="3761154" cy="220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690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of Groups on Behavior</a:t>
            </a:r>
            <a:endParaRPr lang="en-US" dirty="0"/>
          </a:p>
        </p:txBody>
      </p:sp>
      <p:sp>
        <p:nvSpPr>
          <p:cNvPr id="3" name="Text Placeholder 2"/>
          <p:cNvSpPr>
            <a:spLocks noGrp="1"/>
          </p:cNvSpPr>
          <p:nvPr>
            <p:ph type="body" idx="1"/>
          </p:nvPr>
        </p:nvSpPr>
        <p:spPr/>
        <p:txBody>
          <a:bodyPr>
            <a:normAutofit/>
          </a:bodyPr>
          <a:lstStyle/>
          <a:p>
            <a:r>
              <a:rPr lang="en-US" sz="3200" u="sng" dirty="0" smtClean="0"/>
              <a:t>Bystander Effect</a:t>
            </a:r>
            <a:endParaRPr lang="en-US" sz="3200" u="sng" dirty="0"/>
          </a:p>
        </p:txBody>
      </p:sp>
      <p:sp>
        <p:nvSpPr>
          <p:cNvPr id="4" name="Content Placeholder 3"/>
          <p:cNvSpPr>
            <a:spLocks noGrp="1"/>
          </p:cNvSpPr>
          <p:nvPr>
            <p:ph sz="half" idx="2"/>
          </p:nvPr>
        </p:nvSpPr>
        <p:spPr/>
        <p:txBody>
          <a:bodyPr>
            <a:normAutofit lnSpcReduction="10000"/>
          </a:bodyPr>
          <a:lstStyle/>
          <a:p>
            <a:r>
              <a:rPr lang="en-US" sz="2600" dirty="0" err="1"/>
              <a:t>Latane</a:t>
            </a:r>
            <a:r>
              <a:rPr lang="en-US" sz="2600" dirty="0"/>
              <a:t>  &amp; Darley</a:t>
            </a:r>
          </a:p>
          <a:p>
            <a:pPr marL="0" indent="0">
              <a:buNone/>
            </a:pPr>
            <a:endParaRPr lang="en-US" sz="2600" dirty="0" smtClean="0"/>
          </a:p>
          <a:p>
            <a:r>
              <a:rPr lang="en-US" sz="2600" dirty="0" smtClean="0"/>
              <a:t>People are less likely to assist in emergency situations when other people are present.</a:t>
            </a:r>
          </a:p>
          <a:p>
            <a:endParaRPr lang="en-US" sz="2600" dirty="0"/>
          </a:p>
          <a:p>
            <a:r>
              <a:rPr lang="en-US" sz="2600" dirty="0" smtClean="0"/>
              <a:t>Group size = Diffusion of responsibility</a:t>
            </a:r>
          </a:p>
          <a:p>
            <a:endParaRPr lang="en-US" dirty="0"/>
          </a:p>
        </p:txBody>
      </p:sp>
      <p:sp>
        <p:nvSpPr>
          <p:cNvPr id="5" name="Text Placeholder 4"/>
          <p:cNvSpPr>
            <a:spLocks noGrp="1"/>
          </p:cNvSpPr>
          <p:nvPr>
            <p:ph type="body" sz="quarter" idx="3"/>
          </p:nvPr>
        </p:nvSpPr>
        <p:spPr/>
        <p:txBody>
          <a:bodyPr>
            <a:normAutofit/>
          </a:bodyPr>
          <a:lstStyle/>
          <a:p>
            <a:r>
              <a:rPr lang="en-US" sz="3200" u="sng" dirty="0" smtClean="0"/>
              <a:t>Kitty Genovese</a:t>
            </a:r>
            <a:endParaRPr lang="en-US" sz="3200" u="sng" dirty="0"/>
          </a:p>
        </p:txBody>
      </p:sp>
      <p:pic>
        <p:nvPicPr>
          <p:cNvPr id="5122" name="Picture 2" descr="KittyGenovese.JPG">
            <a:hlinkClick r:id="rId3"/>
          </p:cNvPr>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5637212" y="2831306"/>
            <a:ext cx="2057400" cy="263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95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 Quiz </a:t>
            </a:r>
            <a:endParaRPr lang="en-US" dirty="0"/>
          </a:p>
        </p:txBody>
      </p:sp>
      <p:sp>
        <p:nvSpPr>
          <p:cNvPr id="3" name="Content Placeholder 2"/>
          <p:cNvSpPr>
            <a:spLocks noGrp="1"/>
          </p:cNvSpPr>
          <p:nvPr>
            <p:ph idx="1"/>
          </p:nvPr>
        </p:nvSpPr>
        <p:spPr/>
        <p:txBody>
          <a:bodyPr/>
          <a:lstStyle/>
          <a:p>
            <a:endParaRPr lang="en-US" dirty="0" smtClean="0"/>
          </a:p>
          <a:p>
            <a:r>
              <a:rPr lang="en-US" dirty="0" smtClean="0"/>
              <a:t>HW: Study for Vocab quiz! It will be Wednesday April 3rd. </a:t>
            </a:r>
          </a:p>
          <a:p>
            <a:r>
              <a:rPr lang="en-US" dirty="0" smtClean="0"/>
              <a:t>Unit exam the 16th</a:t>
            </a:r>
            <a:endParaRPr lang="en-US" dirty="0"/>
          </a:p>
          <a:p>
            <a:endParaRPr lang="en-US" dirty="0" smtClean="0"/>
          </a:p>
          <a:p>
            <a:r>
              <a:rPr lang="en-US" dirty="0" smtClean="0"/>
              <a:t>Quack, Quack like a duck </a:t>
            </a:r>
            <a:endParaRPr lang="en-US" dirty="0"/>
          </a:p>
          <a:p>
            <a:pPr marL="0" indent="0">
              <a:buNone/>
            </a:pPr>
            <a:endParaRPr lang="en-US" dirty="0"/>
          </a:p>
        </p:txBody>
      </p:sp>
    </p:spTree>
    <p:extLst>
      <p:ext uri="{BB962C8B-B14F-4D97-AF65-F5344CB8AC3E}">
        <p14:creationId xmlns:p14="http://schemas.microsoft.com/office/powerpoint/2010/main" val="3354909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Autofit/>
          </a:bodyPr>
          <a:lstStyle/>
          <a:p>
            <a:endParaRPr lang="en-US" sz="3600" dirty="0"/>
          </a:p>
        </p:txBody>
      </p:sp>
      <p:sp>
        <p:nvSpPr>
          <p:cNvPr id="4" name="Content Placeholder 3"/>
          <p:cNvSpPr>
            <a:spLocks noGrp="1"/>
          </p:cNvSpPr>
          <p:nvPr>
            <p:ph sz="half" idx="2"/>
          </p:nvPr>
        </p:nvSpPr>
        <p:spPr>
          <a:xfrm>
            <a:off x="457200" y="2133600"/>
            <a:ext cx="8077200" cy="3992563"/>
          </a:xfrm>
        </p:spPr>
        <p:txBody>
          <a:bodyPr/>
          <a:lstStyle/>
          <a:p>
            <a:r>
              <a:rPr lang="en-US" sz="3200" b="1" u="sng" dirty="0" smtClean="0"/>
              <a:t>Complete first column of tri-fold using materials found on the book and articles.  </a:t>
            </a:r>
          </a:p>
          <a:p>
            <a:endParaRPr lang="en-US" sz="3200" b="1" u="sng" dirty="0" smtClean="0"/>
          </a:p>
          <a:p>
            <a:r>
              <a:rPr lang="en-US" dirty="0" smtClean="0"/>
              <a:t>Brain Games </a:t>
            </a:r>
            <a:r>
              <a:rPr lang="en-US" dirty="0" err="1" smtClean="0"/>
              <a:t>Moraliy</a:t>
            </a:r>
            <a:r>
              <a:rPr lang="en-US" smtClean="0"/>
              <a:t> </a:t>
            </a:r>
            <a:endParaRPr lang="en-US" dirty="0"/>
          </a:p>
          <a:p>
            <a:endParaRPr lang="en-US" dirty="0"/>
          </a:p>
        </p:txBody>
      </p:sp>
    </p:spTree>
    <p:extLst>
      <p:ext uri="{BB962C8B-B14F-4D97-AF65-F5344CB8AC3E}">
        <p14:creationId xmlns:p14="http://schemas.microsoft.com/office/powerpoint/2010/main" val="1727071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normAutofit/>
          </a:bodyPr>
          <a:lstStyle/>
          <a:p>
            <a:r>
              <a:rPr lang="en-US" sz="2800" dirty="0" smtClean="0"/>
              <a:t>What do the Zimbardo and Milgram studies tell us about social influence?</a:t>
            </a:r>
          </a:p>
          <a:p>
            <a:endParaRPr lang="en-US" sz="2800" dirty="0"/>
          </a:p>
          <a:p>
            <a:r>
              <a:rPr lang="en-US" sz="2800" i="1" dirty="0" smtClean="0"/>
              <a:t>Strong social influence can make good people do bad</a:t>
            </a:r>
            <a:endParaRPr lang="en-US" sz="2800" i="1" dirty="0"/>
          </a:p>
        </p:txBody>
      </p:sp>
    </p:spTree>
    <p:extLst>
      <p:ext uri="{BB962C8B-B14F-4D97-AF65-F5344CB8AC3E}">
        <p14:creationId xmlns:p14="http://schemas.microsoft.com/office/powerpoint/2010/main" val="152386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sz="2600" dirty="0" smtClean="0"/>
              <a:t>Apply attribution theory to explain motives (e.g. fundamental attribution error, self-serving bias).</a:t>
            </a:r>
          </a:p>
          <a:p>
            <a:r>
              <a:rPr lang="en-US" sz="2600" dirty="0" smtClean="0"/>
              <a:t>Describe the structure and function of different kinds of group behavior (e.g. deindividuation, group polarization).</a:t>
            </a:r>
          </a:p>
          <a:p>
            <a:r>
              <a:rPr lang="en-US" sz="2600" dirty="0" smtClean="0"/>
              <a:t>Explain how individuals respond to expectations of others, including groupthink, conformity, and obedience to authority.</a:t>
            </a:r>
          </a:p>
          <a:p>
            <a:r>
              <a:rPr lang="en-US" sz="2600" dirty="0" smtClean="0"/>
              <a:t>Discuss attitudes and how they change (central route to persuasion).</a:t>
            </a:r>
          </a:p>
          <a:p>
            <a:r>
              <a:rPr lang="en-US" sz="2600" dirty="0" smtClean="0"/>
              <a:t>Predict the impact of the presence of others on individual behavior (e.g. bystander effect, social facilitation).</a:t>
            </a:r>
          </a:p>
          <a:p>
            <a:r>
              <a:rPr lang="en-US" sz="2600" dirty="0" smtClean="0"/>
              <a:t>Describe processes that contribute to differential treatment of group members (e.g. in-group, out-group dynamics, ethnocentrism, prejudice).</a:t>
            </a:r>
          </a:p>
          <a:p>
            <a:r>
              <a:rPr lang="en-US" sz="2600" dirty="0" smtClean="0"/>
              <a:t>Articulate the impact of social and cultural categories (e.g. gender, race, ethnicity) on self-concept and relations with others.</a:t>
            </a:r>
          </a:p>
          <a:p>
            <a:r>
              <a:rPr lang="en-US" sz="2600" dirty="0" smtClean="0"/>
              <a:t>Anticipate the impact of behavior on a self-fulfilling prophecy.</a:t>
            </a:r>
          </a:p>
          <a:p>
            <a:r>
              <a:rPr lang="en-US" sz="2600" dirty="0" smtClean="0"/>
              <a:t>Describe the variables that contribute to altruism, aggression, and attraction.</a:t>
            </a:r>
          </a:p>
          <a:p>
            <a:r>
              <a:rPr lang="en-US" sz="2600" dirty="0" smtClean="0"/>
              <a:t>Discuss attitude formation and change, including persuasion strategies and cognitive dissonance.</a:t>
            </a:r>
          </a:p>
          <a:p>
            <a:r>
              <a:rPr lang="en-US" sz="2600" dirty="0" smtClean="0"/>
              <a:t>Identify important figures in social psychology (e.g. Solomon Asch, Leon Festinger, Stanley Milgram, Philip Zimbardo)</a:t>
            </a:r>
          </a:p>
          <a:p>
            <a:endParaRPr lang="en-US" dirty="0"/>
          </a:p>
        </p:txBody>
      </p:sp>
    </p:spTree>
    <p:extLst>
      <p:ext uri="{BB962C8B-B14F-4D97-AF65-F5344CB8AC3E}">
        <p14:creationId xmlns:p14="http://schemas.microsoft.com/office/powerpoint/2010/main" val="418047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Practice quiz:</a:t>
            </a:r>
          </a:p>
          <a:p>
            <a:pPr marL="0" indent="0">
              <a:buNone/>
            </a:pPr>
            <a:r>
              <a:rPr lang="en-US" sz="3600" dirty="0">
                <a:hlinkClick r:id="rId2"/>
              </a:rPr>
              <a:t>http://</a:t>
            </a:r>
            <a:r>
              <a:rPr lang="en-US" sz="3600" dirty="0" smtClean="0">
                <a:hlinkClick r:id="rId2"/>
              </a:rPr>
              <a:t>www.sparknotes.com/psychology/psych101/socialpsychology/quiz.html</a:t>
            </a:r>
            <a:endParaRPr lang="en-US" sz="3600" dirty="0" smtClean="0"/>
          </a:p>
          <a:p>
            <a:pPr marL="0" indent="0">
              <a:buNone/>
            </a:pPr>
            <a:endParaRPr lang="en-US" sz="3600" dirty="0"/>
          </a:p>
        </p:txBody>
      </p:sp>
    </p:spTree>
    <p:extLst>
      <p:ext uri="{BB962C8B-B14F-4D97-AF65-F5344CB8AC3E}">
        <p14:creationId xmlns:p14="http://schemas.microsoft.com/office/powerpoint/2010/main" val="2742871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Primary Areas</a:t>
            </a:r>
            <a:endParaRPr lang="en-US" dirty="0"/>
          </a:p>
        </p:txBody>
      </p:sp>
      <p:sp>
        <p:nvSpPr>
          <p:cNvPr id="5" name="Content Placeholder 4"/>
          <p:cNvSpPr>
            <a:spLocks noGrp="1"/>
          </p:cNvSpPr>
          <p:nvPr>
            <p:ph sz="half" idx="1"/>
          </p:nvPr>
        </p:nvSpPr>
        <p:spPr>
          <a:xfrm>
            <a:off x="457200" y="1600200"/>
            <a:ext cx="4876800" cy="4876800"/>
          </a:xfrm>
        </p:spPr>
        <p:txBody>
          <a:bodyPr>
            <a:normAutofit fontScale="92500" lnSpcReduction="10000"/>
          </a:bodyPr>
          <a:lstStyle/>
          <a:p>
            <a:r>
              <a:rPr lang="en-US" dirty="0" smtClean="0"/>
              <a:t>Social Thinking</a:t>
            </a:r>
          </a:p>
          <a:p>
            <a:pPr lvl="1"/>
            <a:r>
              <a:rPr lang="en-US" dirty="0" smtClean="0"/>
              <a:t>Attribution, Attitudes, and Actions</a:t>
            </a:r>
          </a:p>
          <a:p>
            <a:pPr lvl="1"/>
            <a:endParaRPr lang="en-US" dirty="0"/>
          </a:p>
          <a:p>
            <a:r>
              <a:rPr lang="en-US" dirty="0" smtClean="0"/>
              <a:t>Social Influence</a:t>
            </a:r>
          </a:p>
          <a:p>
            <a:pPr lvl="1"/>
            <a:r>
              <a:rPr lang="en-US" dirty="0" smtClean="0"/>
              <a:t>Conformity &amp; Obedience</a:t>
            </a:r>
          </a:p>
          <a:p>
            <a:pPr lvl="1"/>
            <a:r>
              <a:rPr lang="en-US" dirty="0" smtClean="0"/>
              <a:t>Group Behavior</a:t>
            </a:r>
          </a:p>
          <a:p>
            <a:pPr lvl="1"/>
            <a:endParaRPr lang="en-US" dirty="0"/>
          </a:p>
          <a:p>
            <a:r>
              <a:rPr lang="en-US" dirty="0" smtClean="0"/>
              <a:t>Social Relations</a:t>
            </a:r>
          </a:p>
          <a:p>
            <a:pPr lvl="1"/>
            <a:r>
              <a:rPr lang="en-US" dirty="0" smtClean="0"/>
              <a:t>Prejudice &amp; Discrimination</a:t>
            </a:r>
          </a:p>
          <a:p>
            <a:pPr lvl="1"/>
            <a:r>
              <a:rPr lang="en-US" dirty="0" smtClean="0"/>
              <a:t>Aggression</a:t>
            </a:r>
          </a:p>
          <a:p>
            <a:pPr lvl="1"/>
            <a:r>
              <a:rPr lang="en-US" dirty="0" smtClean="0"/>
              <a:t>Attraction</a:t>
            </a:r>
          </a:p>
          <a:p>
            <a:pPr lvl="1"/>
            <a:r>
              <a:rPr lang="en-US" dirty="0" smtClean="0"/>
              <a:t>Altruism, Conflict &amp; Peacemaking</a:t>
            </a:r>
          </a:p>
        </p:txBody>
      </p:sp>
      <p:pic>
        <p:nvPicPr>
          <p:cNvPr id="1026" name="Picture 2" descr="C:\Users\000059hs\AppData\Local\Microsoft\Windows\Temporary Internet Files\Content.IE5\O73RMU34\MC900078708[1].wmf"/>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438400"/>
            <a:ext cx="4038599" cy="3790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61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Attribution Theory</a:t>
            </a:r>
            <a:endParaRPr lang="en-US" dirty="0"/>
          </a:p>
        </p:txBody>
      </p:sp>
      <p:sp>
        <p:nvSpPr>
          <p:cNvPr id="4" name="Content Placeholder 3"/>
          <p:cNvSpPr>
            <a:spLocks noGrp="1"/>
          </p:cNvSpPr>
          <p:nvPr>
            <p:ph sz="half" idx="1"/>
          </p:nvPr>
        </p:nvSpPr>
        <p:spPr/>
        <p:txBody>
          <a:bodyPr>
            <a:normAutofit/>
          </a:bodyPr>
          <a:lstStyle/>
          <a:p>
            <a:endParaRPr lang="en-US" dirty="0" smtClean="0"/>
          </a:p>
          <a:p>
            <a:pPr marL="0" indent="0">
              <a:buNone/>
            </a:pPr>
            <a:endParaRPr lang="en-US" dirty="0" smtClean="0"/>
          </a:p>
          <a:p>
            <a:r>
              <a:rPr lang="en-US" dirty="0" smtClean="0"/>
              <a:t>How we explain the causes of behavior (both our own &amp; others)</a:t>
            </a:r>
          </a:p>
          <a:p>
            <a:pPr lvl="1"/>
            <a:r>
              <a:rPr lang="en-US" dirty="0" smtClean="0"/>
              <a:t>Fritz </a:t>
            </a:r>
            <a:r>
              <a:rPr lang="en-US" dirty="0" err="1" smtClean="0"/>
              <a:t>Heider</a:t>
            </a:r>
            <a:endParaRPr lang="en-US" dirty="0" smtClean="0"/>
          </a:p>
          <a:p>
            <a:pPr lvl="1"/>
            <a:r>
              <a:rPr lang="en-US" dirty="0" smtClean="0"/>
              <a:t>Harold Kelley</a:t>
            </a:r>
          </a:p>
          <a:p>
            <a:pPr marL="0" indent="0">
              <a:buNone/>
            </a:pPr>
            <a:endParaRPr lang="en-US" dirty="0"/>
          </a:p>
        </p:txBody>
      </p:sp>
      <p:sp>
        <p:nvSpPr>
          <p:cNvPr id="7" name="Content Placeholder 6"/>
          <p:cNvSpPr>
            <a:spLocks noGrp="1"/>
          </p:cNvSpPr>
          <p:nvPr>
            <p:ph sz="half" idx="2"/>
          </p:nvPr>
        </p:nvSpPr>
        <p:spPr/>
        <p:txBody>
          <a:bodyPr>
            <a:normAutofit/>
          </a:bodyPr>
          <a:lstStyle/>
          <a:p>
            <a:endParaRPr lang="en-US" dirty="0" smtClean="0"/>
          </a:p>
          <a:p>
            <a:r>
              <a:rPr lang="en-US" dirty="0" smtClean="0"/>
              <a:t>Dispositional attribution</a:t>
            </a:r>
          </a:p>
          <a:p>
            <a:pPr lvl="1"/>
            <a:r>
              <a:rPr lang="en-US" dirty="0" smtClean="0"/>
              <a:t>Behavior is result of person’s stable, enduring traits.</a:t>
            </a:r>
          </a:p>
          <a:p>
            <a:pPr marL="0" indent="0">
              <a:buNone/>
            </a:pPr>
            <a:endParaRPr lang="en-US" dirty="0" smtClean="0"/>
          </a:p>
          <a:p>
            <a:r>
              <a:rPr lang="en-US" dirty="0" smtClean="0"/>
              <a:t>Situational attribution</a:t>
            </a:r>
          </a:p>
          <a:p>
            <a:pPr lvl="1"/>
            <a:r>
              <a:rPr lang="en-US" dirty="0" smtClean="0"/>
              <a:t>Behavior is result of situation.</a:t>
            </a:r>
            <a:endParaRPr lang="en-US" dirty="0"/>
          </a:p>
        </p:txBody>
      </p:sp>
    </p:spTree>
    <p:extLst>
      <p:ext uri="{BB962C8B-B14F-4D97-AF65-F5344CB8AC3E}">
        <p14:creationId xmlns:p14="http://schemas.microsoft.com/office/powerpoint/2010/main" val="39912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Influence</a:t>
            </a:r>
            <a:endParaRPr lang="en-US" dirty="0"/>
          </a:p>
        </p:txBody>
      </p:sp>
      <p:pic>
        <p:nvPicPr>
          <p:cNvPr id="5" name="Picture 4" descr="MyersPsy8e_18UN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609600" y="1981200"/>
            <a:ext cx="8229600" cy="4114800"/>
          </a:xfrm>
          <a:prstGeom prst="rect">
            <a:avLst/>
          </a:prstGeom>
          <a:noFill/>
        </p:spPr>
      </p:pic>
    </p:spTree>
    <p:extLst>
      <p:ext uri="{BB962C8B-B14F-4D97-AF65-F5344CB8AC3E}">
        <p14:creationId xmlns:p14="http://schemas.microsoft.com/office/powerpoint/2010/main" val="1591764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Conformity</a:t>
            </a:r>
            <a:endParaRPr lang="en-US" dirty="0"/>
          </a:p>
        </p:txBody>
      </p:sp>
      <p:sp>
        <p:nvSpPr>
          <p:cNvPr id="3" name="Content Placeholder 2"/>
          <p:cNvSpPr>
            <a:spLocks noGrp="1"/>
          </p:cNvSpPr>
          <p:nvPr>
            <p:ph sz="half" idx="1"/>
          </p:nvPr>
        </p:nvSpPr>
        <p:spPr/>
        <p:txBody>
          <a:bodyPr/>
          <a:lstStyle/>
          <a:p>
            <a:endParaRPr lang="en-US" dirty="0" smtClean="0"/>
          </a:p>
          <a:p>
            <a:endParaRPr lang="en-US" dirty="0"/>
          </a:p>
        </p:txBody>
      </p:sp>
      <p:sp>
        <p:nvSpPr>
          <p:cNvPr id="4" name="Content Placeholder 3"/>
          <p:cNvSpPr>
            <a:spLocks noGrp="1"/>
          </p:cNvSpPr>
          <p:nvPr>
            <p:ph sz="half" idx="2"/>
          </p:nvPr>
        </p:nvSpPr>
        <p:spPr/>
        <p:txBody>
          <a:bodyPr/>
          <a:lstStyle/>
          <a:p>
            <a:endParaRPr lang="en-US" dirty="0" smtClean="0"/>
          </a:p>
          <a:p>
            <a:r>
              <a:rPr lang="en-US" dirty="0" smtClean="0"/>
              <a:t>Adjusting one’s behavior or thinking to coincide with a group standard.</a:t>
            </a:r>
          </a:p>
          <a:p>
            <a:endParaRPr lang="en-US" dirty="0"/>
          </a:p>
          <a:p>
            <a:r>
              <a:rPr lang="en-US" i="1" dirty="0" smtClean="0"/>
              <a:t>Chameleon Effect – mimicry of behavior</a:t>
            </a:r>
          </a:p>
          <a:p>
            <a:r>
              <a:rPr lang="en-US" i="1" dirty="0">
                <a:hlinkClick r:id="rId3"/>
              </a:rPr>
              <a:t>https://</a:t>
            </a:r>
            <a:r>
              <a:rPr lang="en-US" i="1" dirty="0" smtClean="0">
                <a:hlinkClick r:id="rId3"/>
              </a:rPr>
              <a:t>www.youtube.com/watch?v=o8BkzvP19v4</a:t>
            </a:r>
            <a:endParaRPr lang="en-US" i="1" dirty="0" smtClean="0"/>
          </a:p>
          <a:p>
            <a:endParaRPr lang="en-US" i="1" dirty="0" smtClean="0"/>
          </a:p>
        </p:txBody>
      </p:sp>
      <p:pic>
        <p:nvPicPr>
          <p:cNvPr id="1026" name="Picture 2" descr="C:\Users\000059hs\AppData\Local\Microsoft\Windows\Temporary Internet Files\Content.IE5\05HF3K6R\MP900430651[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 y="1981200"/>
            <a:ext cx="2737619" cy="4116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057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Conformity</a:t>
            </a:r>
            <a:endParaRPr lang="en-US" dirty="0"/>
          </a:p>
        </p:txBody>
      </p:sp>
      <p:sp>
        <p:nvSpPr>
          <p:cNvPr id="7" name="Text Placeholder 6"/>
          <p:cNvSpPr>
            <a:spLocks noGrp="1"/>
          </p:cNvSpPr>
          <p:nvPr>
            <p:ph type="body" idx="1"/>
          </p:nvPr>
        </p:nvSpPr>
        <p:spPr/>
        <p:txBody>
          <a:bodyPr/>
          <a:lstStyle/>
          <a:p>
            <a:r>
              <a:rPr lang="en-US" dirty="0" smtClean="0"/>
              <a:t>Solomon Asch</a:t>
            </a:r>
            <a:endParaRPr lang="en-US" dirty="0"/>
          </a:p>
        </p:txBody>
      </p:sp>
      <p:pic>
        <p:nvPicPr>
          <p:cNvPr id="10" name="Picture 3" descr="figure-54-02">
            <a:hlinkClick r:id="rId3"/>
          </p:cNvPr>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4495800" y="2750347"/>
            <a:ext cx="4040188" cy="3109906"/>
          </a:xfrm>
          <a:noFill/>
          <a:ln>
            <a:solidFill>
              <a:schemeClr val="tx1"/>
            </a:solidFill>
            <a:miter lim="800000"/>
            <a:headEnd/>
            <a:tailEnd/>
          </a:ln>
        </p:spPr>
      </p:pic>
      <p:sp>
        <p:nvSpPr>
          <p:cNvPr id="9" name="Text Placeholder 8"/>
          <p:cNvSpPr>
            <a:spLocks noGrp="1"/>
          </p:cNvSpPr>
          <p:nvPr>
            <p:ph type="body" sz="quarter" idx="3"/>
          </p:nvPr>
        </p:nvSpPr>
        <p:spPr/>
        <p:txBody>
          <a:bodyPr>
            <a:normAutofit fontScale="92500"/>
          </a:bodyPr>
          <a:lstStyle/>
          <a:p>
            <a:r>
              <a:rPr lang="en-US" dirty="0" smtClean="0"/>
              <a:t>Click </a:t>
            </a:r>
            <a:r>
              <a:rPr lang="en-US" dirty="0" smtClean="0">
                <a:latin typeface="Calibri"/>
              </a:rPr>
              <a:t>↓</a:t>
            </a:r>
            <a:r>
              <a:rPr lang="en-US" dirty="0" smtClean="0"/>
              <a:t> for Experimental Video</a:t>
            </a:r>
            <a:endParaRPr lang="en-US" dirty="0"/>
          </a:p>
        </p:txBody>
      </p:sp>
      <p:sp>
        <p:nvSpPr>
          <p:cNvPr id="6" name="Content Placeholder 5"/>
          <p:cNvSpPr>
            <a:spLocks noGrp="1"/>
          </p:cNvSpPr>
          <p:nvPr>
            <p:ph sz="quarter" idx="4"/>
          </p:nvPr>
        </p:nvSpPr>
        <p:spPr/>
        <p:txBody>
          <a:bodyPr/>
          <a:lstStyle/>
          <a:p>
            <a:endParaRPr lang="en-US" dirty="0" smtClean="0"/>
          </a:p>
          <a:p>
            <a:endParaRPr lang="en-US" dirty="0"/>
          </a:p>
        </p:txBody>
      </p:sp>
      <p:pic>
        <p:nvPicPr>
          <p:cNvPr id="2050" name="Picture 2" descr="File:Solomon Asch.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2514600"/>
            <a:ext cx="2861227"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219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3655</TotalTime>
  <Words>4183</Words>
  <Application>Microsoft Office PowerPoint</Application>
  <PresentationFormat>On-screen Show (4:3)</PresentationFormat>
  <Paragraphs>370</Paragraphs>
  <Slides>21</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Tw Cen MT</vt:lpstr>
      <vt:lpstr>Thatch</vt:lpstr>
      <vt:lpstr>Social Influence </vt:lpstr>
      <vt:lpstr>Vocab Quiz </vt:lpstr>
      <vt:lpstr>Objectives:</vt:lpstr>
      <vt:lpstr>DO NOW</vt:lpstr>
      <vt:lpstr>Three Primary Areas</vt:lpstr>
      <vt:lpstr>Attribution Theory</vt:lpstr>
      <vt:lpstr>Social Influence</vt:lpstr>
      <vt:lpstr>Conformity</vt:lpstr>
      <vt:lpstr>Conformity</vt:lpstr>
      <vt:lpstr>Factors that Promote Conformity</vt:lpstr>
      <vt:lpstr>Reasons for Conformity</vt:lpstr>
      <vt:lpstr>Obedience</vt:lpstr>
      <vt:lpstr>Factors…</vt:lpstr>
      <vt:lpstr>Influence of Groups on Behavior</vt:lpstr>
      <vt:lpstr>PowerPoint Presentation</vt:lpstr>
      <vt:lpstr>Influence of Groups on Behavior</vt:lpstr>
      <vt:lpstr>Group Decision Making</vt:lpstr>
      <vt:lpstr>Influence of Groups on Behavior</vt:lpstr>
      <vt:lpstr>Influence of Groups on Behavior</vt:lpstr>
      <vt:lpstr>PowerPoint Presentation</vt:lpstr>
      <vt:lpstr>Closure</vt:lpstr>
    </vt:vector>
  </TitlesOfParts>
  <Company>School District of Springfield Township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Psychology</dc:title>
  <dc:creator>Windows User</dc:creator>
  <cp:lastModifiedBy>Henry, Laura    LHS - Staff</cp:lastModifiedBy>
  <cp:revision>188</cp:revision>
  <cp:lastPrinted>2015-03-23T11:46:16Z</cp:lastPrinted>
  <dcterms:created xsi:type="dcterms:W3CDTF">2014-03-18T00:30:12Z</dcterms:created>
  <dcterms:modified xsi:type="dcterms:W3CDTF">2019-03-28T21:01:43Z</dcterms:modified>
</cp:coreProperties>
</file>